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134804643" r:id="rId2"/>
    <p:sldId id="256" r:id="rId3"/>
    <p:sldId id="2134804625" r:id="rId4"/>
    <p:sldId id="2134804642" r:id="rId5"/>
    <p:sldId id="2134804662" r:id="rId6"/>
    <p:sldId id="2134804645" r:id="rId7"/>
    <p:sldId id="2134804654" r:id="rId8"/>
    <p:sldId id="2134804679" r:id="rId9"/>
    <p:sldId id="2134804665" r:id="rId10"/>
    <p:sldId id="2134804685" r:id="rId11"/>
    <p:sldId id="2134804663" r:id="rId12"/>
    <p:sldId id="2134804687" r:id="rId13"/>
    <p:sldId id="2134804666" r:id="rId14"/>
    <p:sldId id="2134804682" r:id="rId15"/>
    <p:sldId id="2134804681" r:id="rId16"/>
    <p:sldId id="2134804680" r:id="rId17"/>
    <p:sldId id="2134804684" r:id="rId18"/>
    <p:sldId id="2134804670" r:id="rId19"/>
    <p:sldId id="2134804667" r:id="rId20"/>
    <p:sldId id="2134804710" r:id="rId21"/>
    <p:sldId id="2134804690" r:id="rId22"/>
    <p:sldId id="2134804697" r:id="rId23"/>
    <p:sldId id="2134804699" r:id="rId24"/>
    <p:sldId id="2134804700" r:id="rId25"/>
    <p:sldId id="2134804672" r:id="rId26"/>
    <p:sldId id="2134804711" r:id="rId27"/>
    <p:sldId id="2134804712" r:id="rId28"/>
    <p:sldId id="2134804713" r:id="rId29"/>
    <p:sldId id="2134804714" r:id="rId30"/>
    <p:sldId id="2134804673" r:id="rId31"/>
    <p:sldId id="2134804659" r:id="rId32"/>
    <p:sldId id="2134804652" r:id="rId33"/>
    <p:sldId id="2134804653" r:id="rId34"/>
    <p:sldId id="2134804658" r:id="rId35"/>
    <p:sldId id="2134804731" r:id="rId36"/>
    <p:sldId id="2134804732" r:id="rId37"/>
    <p:sldId id="2134804733" r:id="rId38"/>
    <p:sldId id="2134804734" r:id="rId39"/>
    <p:sldId id="2134804735" r:id="rId40"/>
    <p:sldId id="2134804736" r:id="rId41"/>
    <p:sldId id="2134804737" r:id="rId42"/>
    <p:sldId id="2134804738" r:id="rId43"/>
    <p:sldId id="2134804739" r:id="rId44"/>
    <p:sldId id="2134804650" r:id="rId45"/>
    <p:sldId id="2134804715" r:id="rId46"/>
    <p:sldId id="2134804716" r:id="rId47"/>
    <p:sldId id="2134804717" r:id="rId48"/>
    <p:sldId id="2134804718" r:id="rId49"/>
    <p:sldId id="2134804719" r:id="rId50"/>
    <p:sldId id="2134804720" r:id="rId51"/>
    <p:sldId id="2134804721" r:id="rId52"/>
    <p:sldId id="2134804722" r:id="rId53"/>
    <p:sldId id="2134804686" r:id="rId54"/>
    <p:sldId id="2134804723" r:id="rId55"/>
    <p:sldId id="2134804724" r:id="rId56"/>
    <p:sldId id="2134804698" r:id="rId57"/>
    <p:sldId id="2134804725" r:id="rId58"/>
    <p:sldId id="2134804726" r:id="rId59"/>
    <p:sldId id="2134804727" r:id="rId60"/>
    <p:sldId id="2134804728" r:id="rId61"/>
    <p:sldId id="2134804729" r:id="rId62"/>
    <p:sldId id="2134804730" r:id="rId63"/>
    <p:sldId id="2134804678" r:id="rId64"/>
    <p:sldId id="213480469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7EAD5D09-0A59-41E5-9610-CFDCDB07FD5F}">
          <p14:sldIdLst>
            <p14:sldId id="2134804643"/>
            <p14:sldId id="256"/>
            <p14:sldId id="2134804625"/>
            <p14:sldId id="2134804642"/>
            <p14:sldId id="2134804662"/>
          </p14:sldIdLst>
        </p14:section>
        <p14:section name="Fundamentals" id="{859F69BB-39B3-4C9C-B28C-D91659365CC6}">
          <p14:sldIdLst>
            <p14:sldId id="2134804645"/>
            <p14:sldId id="2134804654"/>
            <p14:sldId id="2134804679"/>
            <p14:sldId id="2134804665"/>
            <p14:sldId id="2134804685"/>
            <p14:sldId id="2134804663"/>
            <p14:sldId id="2134804687"/>
            <p14:sldId id="2134804666"/>
            <p14:sldId id="2134804682"/>
            <p14:sldId id="2134804681"/>
            <p14:sldId id="2134804680"/>
            <p14:sldId id="2134804684"/>
            <p14:sldId id="2134804670"/>
            <p14:sldId id="2134804667"/>
            <p14:sldId id="2134804710"/>
            <p14:sldId id="2134804690"/>
            <p14:sldId id="2134804697"/>
            <p14:sldId id="2134804699"/>
            <p14:sldId id="2134804700"/>
            <p14:sldId id="2134804672"/>
            <p14:sldId id="2134804711"/>
            <p14:sldId id="2134804712"/>
            <p14:sldId id="2134804713"/>
            <p14:sldId id="2134804714"/>
            <p14:sldId id="2134804673"/>
          </p14:sldIdLst>
        </p14:section>
        <p14:section name="Core Blockchains" id="{BFB9BADF-4182-434F-81C3-43FFF16A9643}">
          <p14:sldIdLst>
            <p14:sldId id="2134804659"/>
            <p14:sldId id="2134804652"/>
            <p14:sldId id="2134804653"/>
            <p14:sldId id="2134804658"/>
          </p14:sldIdLst>
        </p14:section>
        <p14:section name="Dev Tools Stack" id="{2C7A4EEC-4C10-4223-8497-EF7B6AFA7926}">
          <p14:sldIdLst>
            <p14:sldId id="2134804731"/>
            <p14:sldId id="2134804732"/>
            <p14:sldId id="2134804733"/>
            <p14:sldId id="2134804734"/>
            <p14:sldId id="2134804735"/>
            <p14:sldId id="2134804736"/>
            <p14:sldId id="2134804737"/>
            <p14:sldId id="2134804738"/>
            <p14:sldId id="2134804739"/>
          </p14:sldIdLst>
        </p14:section>
        <p14:section name="Distributed Ledgers" id="{2FD0D8E2-9EE5-4EB6-B7B0-2217DDE8B6E1}">
          <p14:sldIdLst>
            <p14:sldId id="2134804650"/>
            <p14:sldId id="2134804715"/>
            <p14:sldId id="2134804716"/>
            <p14:sldId id="2134804717"/>
            <p14:sldId id="2134804718"/>
            <p14:sldId id="2134804719"/>
            <p14:sldId id="2134804720"/>
            <p14:sldId id="2134804721"/>
            <p14:sldId id="2134804722"/>
            <p14:sldId id="2134804686"/>
            <p14:sldId id="2134804723"/>
            <p14:sldId id="2134804724"/>
            <p14:sldId id="2134804698"/>
            <p14:sldId id="2134804725"/>
            <p14:sldId id="2134804726"/>
            <p14:sldId id="2134804727"/>
            <p14:sldId id="2134804728"/>
            <p14:sldId id="2134804729"/>
            <p14:sldId id="2134804730"/>
          </p14:sldIdLst>
        </p14:section>
        <p14:section name="Labs" id="{CF526431-DD56-4F7E-9EF8-6D6BC1C18546}">
          <p14:sldIdLst>
            <p14:sldId id="2134804678"/>
          </p14:sldIdLst>
        </p14:section>
        <p14:section name="Wrap Up" id="{0B2B6603-EF63-415E-9B7B-A98D8E7A2B71}">
          <p14:sldIdLst>
            <p14:sldId id="21348046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B7B8E2-5E18-1FB0-50E0-E3F6A951EB4B}" name="Zoiner Tejada" initials="ZT" userId="S::ZoinerTejada@solliance.net::e2dcc9f3-ca51-4926-9415-cb23f16665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D3EC42-8663-42EB-97ED-2E68092AF0B2}" v="10" dt="2021-05-04T18:13:41.567"/>
    <p1510:client id="{513F6BC9-579C-4ACC-8410-F1ED0A842804}" v="136" dt="2021-05-04T22:22:55.855"/>
    <p1510:client id="{AAA88D46-F75B-462F-99ED-97670448B7BB}" v="117" dt="2021-05-04T18:41:02.4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5" autoAdjust="0"/>
    <p:restoredTop sz="81669" autoAdjust="0"/>
  </p:normalViewPr>
  <p:slideViewPr>
    <p:cSldViewPr snapToGrid="0" showGuides="1">
      <p:cViewPr varScale="1">
        <p:scale>
          <a:sx n="89" d="100"/>
          <a:sy n="89" d="100"/>
        </p:scale>
        <p:origin x="412" y="52"/>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3" d="100"/>
          <a:sy n="83" d="100"/>
        </p:scale>
        <p:origin x="2964" y="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4/18/2022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5</a:t>
            </a:fld>
            <a:endParaRPr lang="en-US"/>
          </a:p>
        </p:txBody>
      </p:sp>
    </p:spTree>
    <p:extLst>
      <p:ext uri="{BB962C8B-B14F-4D97-AF65-F5344CB8AC3E}">
        <p14:creationId xmlns:p14="http://schemas.microsoft.com/office/powerpoint/2010/main" val="236972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https://www.visualcapitalist.com/visualizing-the-new-cryptocurrency-ecosystem/#:~:text=Cryptocurrencies%20are%20generally%20categorized%20by%20their%20primary%20application,gold%20or%20the%20U.S.%20...%20More%20items...%20</a:t>
            </a:r>
          </a:p>
        </p:txBody>
      </p:sp>
      <p:sp>
        <p:nvSpPr>
          <p:cNvPr id="4" name="Slide Number Placeholder 3"/>
          <p:cNvSpPr>
            <a:spLocks noGrp="1"/>
          </p:cNvSpPr>
          <p:nvPr>
            <p:ph type="sldNum" sz="quarter" idx="5"/>
          </p:nvPr>
        </p:nvSpPr>
        <p:spPr/>
        <p:txBody>
          <a:bodyPr/>
          <a:lstStyle/>
          <a:p>
            <a:fld id="{37E24C93-78CA-4AF0-9E77-825D60ABA46D}" type="slidenum">
              <a:rPr lang="en-US" smtClean="0"/>
              <a:t>18</a:t>
            </a:fld>
            <a:endParaRPr lang="en-US"/>
          </a:p>
        </p:txBody>
      </p:sp>
    </p:spTree>
    <p:extLst>
      <p:ext uri="{BB962C8B-B14F-4D97-AF65-F5344CB8AC3E}">
        <p14:creationId xmlns:p14="http://schemas.microsoft.com/office/powerpoint/2010/main" val="2107939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https://ethereum.org/en/developers/docs/web2-vs-web3/</a:t>
            </a:r>
          </a:p>
        </p:txBody>
      </p:sp>
      <p:sp>
        <p:nvSpPr>
          <p:cNvPr id="4" name="Slide Number Placeholder 3"/>
          <p:cNvSpPr>
            <a:spLocks noGrp="1"/>
          </p:cNvSpPr>
          <p:nvPr>
            <p:ph type="sldNum" sz="quarter" idx="5"/>
          </p:nvPr>
        </p:nvSpPr>
        <p:spPr/>
        <p:txBody>
          <a:bodyPr/>
          <a:lstStyle/>
          <a:p>
            <a:fld id="{37E24C93-78CA-4AF0-9E77-825D60ABA46D}" type="slidenum">
              <a:rPr lang="en-US" smtClean="0"/>
              <a:t>24</a:t>
            </a:fld>
            <a:endParaRPr lang="en-US"/>
          </a:p>
        </p:txBody>
      </p:sp>
    </p:spTree>
    <p:extLst>
      <p:ext uri="{BB962C8B-B14F-4D97-AF65-F5344CB8AC3E}">
        <p14:creationId xmlns:p14="http://schemas.microsoft.com/office/powerpoint/2010/main" val="32864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25</a:t>
            </a:fld>
            <a:endParaRPr lang="en-US"/>
          </a:p>
        </p:txBody>
      </p:sp>
    </p:spTree>
    <p:extLst>
      <p:ext uri="{BB962C8B-B14F-4D97-AF65-F5344CB8AC3E}">
        <p14:creationId xmlns:p14="http://schemas.microsoft.com/office/powerpoint/2010/main" val="2666383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26</a:t>
            </a:fld>
            <a:endParaRPr lang="en-US"/>
          </a:p>
        </p:txBody>
      </p:sp>
    </p:spTree>
    <p:extLst>
      <p:ext uri="{BB962C8B-B14F-4D97-AF65-F5344CB8AC3E}">
        <p14:creationId xmlns:p14="http://schemas.microsoft.com/office/powerpoint/2010/main" val="2044611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27</a:t>
            </a:fld>
            <a:endParaRPr lang="en-US"/>
          </a:p>
        </p:txBody>
      </p:sp>
    </p:spTree>
    <p:extLst>
      <p:ext uri="{BB962C8B-B14F-4D97-AF65-F5344CB8AC3E}">
        <p14:creationId xmlns:p14="http://schemas.microsoft.com/office/powerpoint/2010/main" val="3806876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28</a:t>
            </a:fld>
            <a:endParaRPr lang="en-US"/>
          </a:p>
        </p:txBody>
      </p:sp>
    </p:spTree>
    <p:extLst>
      <p:ext uri="{BB962C8B-B14F-4D97-AF65-F5344CB8AC3E}">
        <p14:creationId xmlns:p14="http://schemas.microsoft.com/office/powerpoint/2010/main" val="2004236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29</a:t>
            </a:fld>
            <a:endParaRPr lang="en-US"/>
          </a:p>
        </p:txBody>
      </p:sp>
    </p:spTree>
    <p:extLst>
      <p:ext uri="{BB962C8B-B14F-4D97-AF65-F5344CB8AC3E}">
        <p14:creationId xmlns:p14="http://schemas.microsoft.com/office/powerpoint/2010/main" val="91567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33</a:t>
            </a:fld>
            <a:endParaRPr lang="en-US" dirty="0"/>
          </a:p>
        </p:txBody>
      </p:sp>
    </p:spTree>
    <p:extLst>
      <p:ext uri="{BB962C8B-B14F-4D97-AF65-F5344CB8AC3E}">
        <p14:creationId xmlns:p14="http://schemas.microsoft.com/office/powerpoint/2010/main" val="3508900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37</a:t>
            </a:fld>
            <a:endParaRPr lang="en-US"/>
          </a:p>
        </p:txBody>
      </p:sp>
    </p:spTree>
    <p:extLst>
      <p:ext uri="{BB962C8B-B14F-4D97-AF65-F5344CB8AC3E}">
        <p14:creationId xmlns:p14="http://schemas.microsoft.com/office/powerpoint/2010/main" val="641441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38</a:t>
            </a:fld>
            <a:endParaRPr lang="en-US"/>
          </a:p>
        </p:txBody>
      </p:sp>
    </p:spTree>
    <p:extLst>
      <p:ext uri="{BB962C8B-B14F-4D97-AF65-F5344CB8AC3E}">
        <p14:creationId xmlns:p14="http://schemas.microsoft.com/office/powerpoint/2010/main" val="246482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a:p>
        </p:txBody>
      </p:sp>
    </p:spTree>
    <p:extLst>
      <p:ext uri="{BB962C8B-B14F-4D97-AF65-F5344CB8AC3E}">
        <p14:creationId xmlns:p14="http://schemas.microsoft.com/office/powerpoint/2010/main" val="1815228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39</a:t>
            </a:fld>
            <a:endParaRPr lang="en-US"/>
          </a:p>
        </p:txBody>
      </p:sp>
    </p:spTree>
    <p:extLst>
      <p:ext uri="{BB962C8B-B14F-4D97-AF65-F5344CB8AC3E}">
        <p14:creationId xmlns:p14="http://schemas.microsoft.com/office/powerpoint/2010/main" val="3806876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41</a:t>
            </a:fld>
            <a:endParaRPr lang="en-US"/>
          </a:p>
        </p:txBody>
      </p:sp>
    </p:spTree>
    <p:extLst>
      <p:ext uri="{BB962C8B-B14F-4D97-AF65-F5344CB8AC3E}">
        <p14:creationId xmlns:p14="http://schemas.microsoft.com/office/powerpoint/2010/main" val="3083096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https://medium.com/coinmonks/list-of-programming-languages-and-frameworks-used-in-41-crypto-projects-2b7223099c57</a:t>
            </a:r>
          </a:p>
        </p:txBody>
      </p:sp>
      <p:sp>
        <p:nvSpPr>
          <p:cNvPr id="4" name="Slide Number Placeholder 3"/>
          <p:cNvSpPr>
            <a:spLocks noGrp="1"/>
          </p:cNvSpPr>
          <p:nvPr>
            <p:ph type="sldNum" sz="quarter" idx="5"/>
          </p:nvPr>
        </p:nvSpPr>
        <p:spPr/>
        <p:txBody>
          <a:bodyPr/>
          <a:lstStyle/>
          <a:p>
            <a:fld id="{37E24C93-78CA-4AF0-9E77-825D60ABA46D}" type="slidenum">
              <a:rPr lang="en-US" smtClean="0"/>
              <a:t>42</a:t>
            </a:fld>
            <a:endParaRPr lang="en-US" dirty="0"/>
          </a:p>
        </p:txBody>
      </p:sp>
    </p:spTree>
    <p:extLst>
      <p:ext uri="{BB962C8B-B14F-4D97-AF65-F5344CB8AC3E}">
        <p14:creationId xmlns:p14="http://schemas.microsoft.com/office/powerpoint/2010/main" val="143180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49</a:t>
            </a:fld>
            <a:endParaRPr lang="en-US" dirty="0"/>
          </a:p>
        </p:txBody>
      </p:sp>
    </p:spTree>
    <p:extLst>
      <p:ext uri="{BB962C8B-B14F-4D97-AF65-F5344CB8AC3E}">
        <p14:creationId xmlns:p14="http://schemas.microsoft.com/office/powerpoint/2010/main" val="1708824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53</a:t>
            </a:fld>
            <a:endParaRPr lang="en-US" dirty="0"/>
          </a:p>
        </p:txBody>
      </p:sp>
    </p:spTree>
    <p:extLst>
      <p:ext uri="{BB962C8B-B14F-4D97-AF65-F5344CB8AC3E}">
        <p14:creationId xmlns:p14="http://schemas.microsoft.com/office/powerpoint/2010/main" val="1313187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56</a:t>
            </a:fld>
            <a:endParaRPr lang="en-US" dirty="0"/>
          </a:p>
        </p:txBody>
      </p:sp>
    </p:spTree>
    <p:extLst>
      <p:ext uri="{BB962C8B-B14F-4D97-AF65-F5344CB8AC3E}">
        <p14:creationId xmlns:p14="http://schemas.microsoft.com/office/powerpoint/2010/main" val="227685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57</a:t>
            </a:fld>
            <a:endParaRPr lang="en-US" dirty="0"/>
          </a:p>
        </p:txBody>
      </p:sp>
    </p:spTree>
    <p:extLst>
      <p:ext uri="{BB962C8B-B14F-4D97-AF65-F5344CB8AC3E}">
        <p14:creationId xmlns:p14="http://schemas.microsoft.com/office/powerpoint/2010/main" val="1959234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https://ethereum.org/en/developers/docs/consensus-mechanisms/</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60</a:t>
            </a:fld>
            <a:endParaRPr lang="en-US"/>
          </a:p>
        </p:txBody>
      </p:sp>
    </p:spTree>
    <p:extLst>
      <p:ext uri="{BB962C8B-B14F-4D97-AF65-F5344CB8AC3E}">
        <p14:creationId xmlns:p14="http://schemas.microsoft.com/office/powerpoint/2010/main" val="324520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61</a:t>
            </a:fld>
            <a:endParaRPr lang="en-US"/>
          </a:p>
        </p:txBody>
      </p:sp>
    </p:spTree>
    <p:extLst>
      <p:ext uri="{BB962C8B-B14F-4D97-AF65-F5344CB8AC3E}">
        <p14:creationId xmlns:p14="http://schemas.microsoft.com/office/powerpoint/2010/main" val="639404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62</a:t>
            </a:fld>
            <a:endParaRPr lang="en-US"/>
          </a:p>
        </p:txBody>
      </p:sp>
    </p:spTree>
    <p:extLst>
      <p:ext uri="{BB962C8B-B14F-4D97-AF65-F5344CB8AC3E}">
        <p14:creationId xmlns:p14="http://schemas.microsoft.com/office/powerpoint/2010/main" val="2130745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https://www.macrotrends.net/stocks/charts/MSFT/microsoft/market-cap</a:t>
            </a:r>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246007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2343092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a:p>
        </p:txBody>
      </p:sp>
    </p:spTree>
    <p:extLst>
      <p:ext uri="{BB962C8B-B14F-4D97-AF65-F5344CB8AC3E}">
        <p14:creationId xmlns:p14="http://schemas.microsoft.com/office/powerpoint/2010/main" val="1862012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https://ethereum.org/en/developers/docs/standards/tokens/erc-721/</a:t>
            </a:r>
          </a:p>
        </p:txBody>
      </p:sp>
      <p:sp>
        <p:nvSpPr>
          <p:cNvPr id="4" name="Slide Number Placeholder 3"/>
          <p:cNvSpPr>
            <a:spLocks noGrp="1"/>
          </p:cNvSpPr>
          <p:nvPr>
            <p:ph type="sldNum" sz="quarter" idx="5"/>
          </p:nvPr>
        </p:nvSpPr>
        <p:spPr/>
        <p:txBody>
          <a:bodyPr/>
          <a:lstStyle/>
          <a:p>
            <a:fld id="{37E24C93-78CA-4AF0-9E77-825D60ABA46D}" type="slidenum">
              <a:rPr lang="en-US" smtClean="0"/>
              <a:t>14</a:t>
            </a:fld>
            <a:endParaRPr lang="en-US"/>
          </a:p>
        </p:txBody>
      </p:sp>
    </p:spTree>
    <p:extLst>
      <p:ext uri="{BB962C8B-B14F-4D97-AF65-F5344CB8AC3E}">
        <p14:creationId xmlns:p14="http://schemas.microsoft.com/office/powerpoint/2010/main" val="3366525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https://ethereum.org/en/developers/docs/standards/tokens/erc-721/</a:t>
            </a:r>
          </a:p>
        </p:txBody>
      </p:sp>
      <p:sp>
        <p:nvSpPr>
          <p:cNvPr id="4" name="Slide Number Placeholder 3"/>
          <p:cNvSpPr>
            <a:spLocks noGrp="1"/>
          </p:cNvSpPr>
          <p:nvPr>
            <p:ph type="sldNum" sz="quarter" idx="5"/>
          </p:nvPr>
        </p:nvSpPr>
        <p:spPr/>
        <p:txBody>
          <a:bodyPr/>
          <a:lstStyle/>
          <a:p>
            <a:fld id="{37E24C93-78CA-4AF0-9E77-825D60ABA46D}" type="slidenum">
              <a:rPr lang="en-US" smtClean="0"/>
              <a:t>15</a:t>
            </a:fld>
            <a:endParaRPr lang="en-US"/>
          </a:p>
        </p:txBody>
      </p:sp>
    </p:spTree>
    <p:extLst>
      <p:ext uri="{BB962C8B-B14F-4D97-AF65-F5344CB8AC3E}">
        <p14:creationId xmlns:p14="http://schemas.microsoft.com/office/powerpoint/2010/main" val="1293829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16</a:t>
            </a:fld>
            <a:endParaRPr lang="en-US"/>
          </a:p>
        </p:txBody>
      </p:sp>
    </p:spTree>
    <p:extLst>
      <p:ext uri="{BB962C8B-B14F-4D97-AF65-F5344CB8AC3E}">
        <p14:creationId xmlns:p14="http://schemas.microsoft.com/office/powerpoint/2010/main" val="2070868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17</a:t>
            </a:fld>
            <a:endParaRPr lang="en-US"/>
          </a:p>
        </p:txBody>
      </p:sp>
    </p:spTree>
    <p:extLst>
      <p:ext uri="{BB962C8B-B14F-4D97-AF65-F5344CB8AC3E}">
        <p14:creationId xmlns:p14="http://schemas.microsoft.com/office/powerpoint/2010/main" val="2291757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28.png"/><Relationship Id="rId4" Type="http://schemas.openxmlformats.org/officeDocument/2006/relationships/image" Target="../media/image1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55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5116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32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pic>
        <p:nvPicPr>
          <p:cNvPr id="7" name="Picture 6" descr="A picture containing outdoor, night sky&#10;&#10;Description automatically generated">
            <a:extLst>
              <a:ext uri="{FF2B5EF4-FFF2-40B4-BE49-F238E27FC236}">
                <a16:creationId xmlns:a16="http://schemas.microsoft.com/office/drawing/2014/main" id="{2815877C-95BC-644D-B5B2-CD802D42FA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7542963" y="1761698"/>
            <a:ext cx="6410741" cy="2887339"/>
          </a:xfrm>
          <a:prstGeom prst="rect">
            <a:avLst/>
          </a:prstGeom>
          <a:ln>
            <a:noFill/>
          </a:ln>
        </p:spPr>
      </p:pic>
      <p:pic>
        <p:nvPicPr>
          <p:cNvPr id="8" name="Graphic 7">
            <a:extLst>
              <a:ext uri="{FF2B5EF4-FFF2-40B4-BE49-F238E27FC236}">
                <a16:creationId xmlns:a16="http://schemas.microsoft.com/office/drawing/2014/main" id="{8A1C0A44-AE22-2A47-82AE-9828680D8A9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62" name="Google Shape;62;p8"/>
          <p:cNvSpPr txBox="1">
            <a:spLocks noGrp="1"/>
          </p:cNvSpPr>
          <p:nvPr>
            <p:ph type="title"/>
          </p:nvPr>
        </p:nvSpPr>
        <p:spPr>
          <a:xfrm>
            <a:off x="415600" y="288567"/>
            <a:ext cx="8528777" cy="763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2800"/>
              <a:buFont typeface="Calibri"/>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dirty="0"/>
          </a:p>
        </p:txBody>
      </p:sp>
      <p:sp>
        <p:nvSpPr>
          <p:cNvPr id="63" name="Google Shape;63;p8"/>
          <p:cNvSpPr txBox="1">
            <a:spLocks noGrp="1"/>
          </p:cNvSpPr>
          <p:nvPr>
            <p:ph type="body" idx="1"/>
          </p:nvPr>
        </p:nvSpPr>
        <p:spPr>
          <a:xfrm>
            <a:off x="415600" y="1536633"/>
            <a:ext cx="8528777" cy="4555200"/>
          </a:xfrm>
          <a:prstGeom prst="rect">
            <a:avLst/>
          </a:prstGeom>
          <a:noFill/>
          <a:ln>
            <a:noFill/>
          </a:ln>
        </p:spPr>
        <p:txBody>
          <a:bodyPr spcFirstLastPara="1" wrap="square" lIns="91425" tIns="91425" rIns="91425" bIns="91425" anchor="t" anchorCtr="0">
            <a:noAutofit/>
          </a:bodyPr>
          <a:lstStyle>
            <a:lvl1pPr marL="457200" lvl="0" indent="-342900" algn="l" rtl="0">
              <a:lnSpc>
                <a:spcPct val="90000"/>
              </a:lnSpc>
              <a:spcBef>
                <a:spcPts val="0"/>
              </a:spcBef>
              <a:spcAft>
                <a:spcPts val="0"/>
              </a:spcAft>
              <a:buClr>
                <a:schemeClr val="dk1"/>
              </a:buClr>
              <a:buSzPts val="1800"/>
              <a:buChar char="●"/>
              <a:defRPr baseline="30000"/>
            </a:lvl1pPr>
            <a:lvl2pPr marL="914400" lvl="1" indent="-317500" algn="l" rtl="0">
              <a:lnSpc>
                <a:spcPct val="90000"/>
              </a:lnSpc>
              <a:spcBef>
                <a:spcPts val="2133"/>
              </a:spcBef>
              <a:spcAft>
                <a:spcPts val="0"/>
              </a:spcAft>
              <a:buClr>
                <a:schemeClr val="dk1"/>
              </a:buClr>
              <a:buSzPts val="1400"/>
              <a:buChar char="○"/>
              <a:defRPr/>
            </a:lvl2pPr>
            <a:lvl3pPr marL="1371600" lvl="2" indent="-317500" algn="l" rtl="0">
              <a:lnSpc>
                <a:spcPct val="90000"/>
              </a:lnSpc>
              <a:spcBef>
                <a:spcPts val="2133"/>
              </a:spcBef>
              <a:spcAft>
                <a:spcPts val="0"/>
              </a:spcAft>
              <a:buClr>
                <a:schemeClr val="dk1"/>
              </a:buClr>
              <a:buSzPts val="1400"/>
              <a:buChar char="■"/>
              <a:defRPr/>
            </a:lvl3pPr>
            <a:lvl4pPr marL="1828800" lvl="3" indent="-317500" algn="l" rtl="0">
              <a:lnSpc>
                <a:spcPct val="90000"/>
              </a:lnSpc>
              <a:spcBef>
                <a:spcPts val="2133"/>
              </a:spcBef>
              <a:spcAft>
                <a:spcPts val="0"/>
              </a:spcAft>
              <a:buClr>
                <a:schemeClr val="dk1"/>
              </a:buClr>
              <a:buSzPts val="1400"/>
              <a:buChar char="●"/>
              <a:defRPr/>
            </a:lvl4pPr>
            <a:lvl5pPr marL="2286000" lvl="4" indent="-317500" algn="l" rtl="0">
              <a:lnSpc>
                <a:spcPct val="90000"/>
              </a:lnSpc>
              <a:spcBef>
                <a:spcPts val="2133"/>
              </a:spcBef>
              <a:spcAft>
                <a:spcPts val="0"/>
              </a:spcAft>
              <a:buClr>
                <a:schemeClr val="dk1"/>
              </a:buClr>
              <a:buSzPts val="1400"/>
              <a:buChar char="○"/>
              <a:defRPr/>
            </a:lvl5pPr>
            <a:lvl6pPr marL="2743200" lvl="5" indent="-317500" algn="l" rtl="0">
              <a:lnSpc>
                <a:spcPct val="90000"/>
              </a:lnSpc>
              <a:spcBef>
                <a:spcPts val="2133"/>
              </a:spcBef>
              <a:spcAft>
                <a:spcPts val="0"/>
              </a:spcAft>
              <a:buClr>
                <a:schemeClr val="dk1"/>
              </a:buClr>
              <a:buSzPts val="1400"/>
              <a:buChar char="■"/>
              <a:defRPr/>
            </a:lvl6pPr>
            <a:lvl7pPr marL="3200400" lvl="6" indent="-317500" algn="l" rtl="0">
              <a:lnSpc>
                <a:spcPct val="90000"/>
              </a:lnSpc>
              <a:spcBef>
                <a:spcPts val="2133"/>
              </a:spcBef>
              <a:spcAft>
                <a:spcPts val="0"/>
              </a:spcAft>
              <a:buClr>
                <a:schemeClr val="dk1"/>
              </a:buClr>
              <a:buSzPts val="1400"/>
              <a:buChar char="●"/>
              <a:defRPr/>
            </a:lvl7pPr>
            <a:lvl8pPr marL="3657600" lvl="7" indent="-317500" algn="l" rtl="0">
              <a:lnSpc>
                <a:spcPct val="90000"/>
              </a:lnSpc>
              <a:spcBef>
                <a:spcPts val="2133"/>
              </a:spcBef>
              <a:spcAft>
                <a:spcPts val="0"/>
              </a:spcAft>
              <a:buClr>
                <a:schemeClr val="dk1"/>
              </a:buClr>
              <a:buSzPts val="1400"/>
              <a:buChar char="○"/>
              <a:defRPr/>
            </a:lvl8pPr>
            <a:lvl9pPr marL="4114800" lvl="8" indent="-317500" algn="l" rtl="0">
              <a:lnSpc>
                <a:spcPct val="90000"/>
              </a:lnSpc>
              <a:spcBef>
                <a:spcPts val="2133"/>
              </a:spcBef>
              <a:spcAft>
                <a:spcPts val="2133"/>
              </a:spcAft>
              <a:buClr>
                <a:schemeClr val="dk1"/>
              </a:buClr>
              <a:buSzPts val="1400"/>
              <a:buChar char="■"/>
              <a:defRPr/>
            </a:lvl9pPr>
          </a:lstStyle>
          <a:p>
            <a:endParaRPr dirty="0"/>
          </a:p>
        </p:txBody>
      </p:sp>
      <p:sp>
        <p:nvSpPr>
          <p:cNvPr id="9" name="Footer Placeholder 4">
            <a:extLst>
              <a:ext uri="{FF2B5EF4-FFF2-40B4-BE49-F238E27FC236}">
                <a16:creationId xmlns:a16="http://schemas.microsoft.com/office/drawing/2014/main" id="{AE60211F-F6BE-9F4D-A51F-18CF3546ADD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0" name="Slide Number Placeholder 5">
            <a:extLst>
              <a:ext uri="{FF2B5EF4-FFF2-40B4-BE49-F238E27FC236}">
                <a16:creationId xmlns:a16="http://schemas.microsoft.com/office/drawing/2014/main" id="{04B59F6B-02A4-004C-876B-B44F8AFAD666}"/>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844632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D7654F-0929-694D-9760-F10DE2CA4E3F}"/>
              </a:ext>
            </a:extLst>
          </p:cNvPr>
          <p:cNvSpPr/>
          <p:nvPr userDrawn="1"/>
        </p:nvSpPr>
        <p:spPr>
          <a:xfrm>
            <a:off x="8572500" y="0"/>
            <a:ext cx="3619500" cy="6406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2">
            <a:alphaModFix amt="59000"/>
            <a:extLst>
              <a:ext uri="{96DAC541-7B7A-43D3-8B79-37D633B846F1}">
                <asvg:svgBlip xmlns:asvg="http://schemas.microsoft.com/office/drawing/2016/SVG/main" r:embed="rId3"/>
              </a:ext>
            </a:extLst>
          </a:blip>
          <a:srcRect l="29480" t="25341" r="30141" b="35938"/>
          <a:stretch/>
        </p:blipFill>
        <p:spPr>
          <a:xfrm>
            <a:off x="8572500" y="-29896"/>
            <a:ext cx="3768206" cy="3817036"/>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9629" t="864" r="21098" b="985"/>
          <a:stretch/>
        </p:blipFill>
        <p:spPr>
          <a:xfrm rot="16200000">
            <a:off x="7306789" y="1736300"/>
            <a:ext cx="4598346" cy="4742395"/>
          </a:xfrm>
          <a:prstGeom prst="rect">
            <a:avLst/>
          </a:prstGeom>
          <a:ln>
            <a:noFill/>
          </a:ln>
        </p:spPr>
      </p:pic>
    </p:spTree>
    <p:extLst>
      <p:ext uri="{BB962C8B-B14F-4D97-AF65-F5344CB8AC3E}">
        <p14:creationId xmlns:p14="http://schemas.microsoft.com/office/powerpoint/2010/main" val="18499080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3 Images and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8B12F8-3005-8B44-8558-B87FC28783C3}"/>
              </a:ext>
            </a:extLst>
          </p:cNvPr>
          <p:cNvSpPr/>
          <p:nvPr userDrawn="1"/>
        </p:nvSpPr>
        <p:spPr>
          <a:xfrm>
            <a:off x="7647482" y="7999"/>
            <a:ext cx="4544518" cy="6042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467" t="18724" r="614" b="14646"/>
          <a:stretch/>
        </p:blipFill>
        <p:spPr>
          <a:xfrm flipH="1">
            <a:off x="-8" y="5699050"/>
            <a:ext cx="12192005" cy="713091"/>
          </a:xfrm>
          <a:prstGeom prst="rect">
            <a:avLst/>
          </a:prstGeom>
          <a:ln>
            <a:noFill/>
          </a:ln>
        </p:spPr>
      </p:pic>
    </p:spTree>
    <p:extLst>
      <p:ext uri="{BB962C8B-B14F-4D97-AF65-F5344CB8AC3E}">
        <p14:creationId xmlns:p14="http://schemas.microsoft.com/office/powerpoint/2010/main" val="39976009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565850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1"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7132364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1"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1"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1" cy="4351339"/>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9"/>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7"/>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7"/>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125510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image" Target="../media/image4.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8">
            <a:extLst>
              <a:ext uri="{96DAC541-7B7A-43D3-8B79-37D633B846F1}">
                <asvg:svgBlip xmlns:asvg="http://schemas.microsoft.com/office/drawing/2016/SVG/main" r:embed="rId49"/>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93" r:id="rId20"/>
    <p:sldLayoutId id="2147483694" r:id="rId21"/>
    <p:sldLayoutId id="2147483695" r:id="rId22"/>
    <p:sldLayoutId id="2147483674" r:id="rId23"/>
    <p:sldLayoutId id="2147483675" r:id="rId24"/>
    <p:sldLayoutId id="2147483676"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54" r:id="rId34"/>
    <p:sldLayoutId id="2147483690" r:id="rId35"/>
    <p:sldLayoutId id="2147483679" r:id="rId36"/>
    <p:sldLayoutId id="2147483677" r:id="rId37"/>
    <p:sldLayoutId id="2147483664" r:id="rId38"/>
    <p:sldLayoutId id="2147483655" r:id="rId39"/>
    <p:sldLayoutId id="2147483689" r:id="rId40"/>
    <p:sldLayoutId id="2147483692" r:id="rId41"/>
    <p:sldLayoutId id="2147483697" r:id="rId42"/>
    <p:sldLayoutId id="2147483696" r:id="rId43"/>
    <p:sldLayoutId id="2147483698" r:id="rId44"/>
    <p:sldLayoutId id="2147483699" r:id="rId45"/>
    <p:sldLayoutId id="2147483700" r:id="rId46"/>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3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45.jpg"/><Relationship Id="rId7" Type="http://schemas.openxmlformats.org/officeDocument/2006/relationships/hyperlink" Target="https://www.bundabergnow.com/2020/10/26/bundaberg-police-vehicle-security-tip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hyperlink" Target="https://creativecommons.org/licenses/by-nd/3.0/" TargetMode="External"/><Relationship Id="rId4" Type="http://schemas.openxmlformats.org/officeDocument/2006/relationships/hyperlink" Target="https://www.quoteinspector.com/images/money/row-quarters-wood/"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3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8.png"/><Relationship Id="rId1" Type="http://schemas.openxmlformats.org/officeDocument/2006/relationships/slideLayout" Target="../slideLayouts/slideLayout36.xml"/><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6.xml"/><Relationship Id="rId5" Type="http://schemas.openxmlformats.org/officeDocument/2006/relationships/image" Target="../media/image77.sv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hyperlink" Target="https://www.npmjs.com/package/@walletconnect/web3-provider" TargetMode="External"/><Relationship Id="rId2" Type="http://schemas.openxmlformats.org/officeDocument/2006/relationships/hyperlink" Target="https://github.com/Web3Modal/web3modal" TargetMode="External"/><Relationship Id="rId1" Type="http://schemas.openxmlformats.org/officeDocument/2006/relationships/slideLayout" Target="../slideLayouts/slideLayout5.xml"/><Relationship Id="rId5" Type="http://schemas.openxmlformats.org/officeDocument/2006/relationships/hyperlink" Target="https://docs.ethers.io/v5/" TargetMode="External"/><Relationship Id="rId4" Type="http://schemas.openxmlformats.org/officeDocument/2006/relationships/hyperlink" Target="https://walletconnect.com/"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paritytech/polkadot" TargetMode="External"/><Relationship Id="rId13" Type="http://schemas.openxmlformats.org/officeDocument/2006/relationships/image" Target="../media/image81.png"/><Relationship Id="rId3" Type="http://schemas.openxmlformats.org/officeDocument/2006/relationships/hyperlink" Target="https://github.com/bitcoin/bitcoin" TargetMode="External"/><Relationship Id="rId7" Type="http://schemas.openxmlformats.org/officeDocument/2006/relationships/hyperlink" Target="https://github.com/ava-labs" TargetMode="External"/><Relationship Id="rId12"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hyperlink" Target="https://github.com/input-output-hk/cardano-node" TargetMode="External"/><Relationship Id="rId11" Type="http://schemas.openxmlformats.org/officeDocument/2006/relationships/image" Target="../media/image79.png"/><Relationship Id="rId5" Type="http://schemas.openxmlformats.org/officeDocument/2006/relationships/hyperlink" Target="https://github.com/solana-labs/solana" TargetMode="External"/><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hyperlink" Target="https://ethereum.org/en/developers/docs/nodes-and-clients/#clients" TargetMode="External"/><Relationship Id="rId9" Type="http://schemas.openxmlformats.org/officeDocument/2006/relationships/hyperlink" Target="https://github.com/binance-chain/bsc" TargetMode="External"/><Relationship Id="rId14"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42.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4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mpact" panose="020B0806030902050204"/>
              <a:ea typeface="+mn-ea"/>
              <a:cs typeface="+mn-cs"/>
            </a:endParaRPr>
          </a:p>
        </p:txBody>
      </p:sp>
      <p:sp>
        <p:nvSpPr>
          <p:cNvPr id="19" name="Rectangle 1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mpact" panose="020B0806030902050204"/>
              <a:ea typeface="+mn-ea"/>
              <a:cs typeface="+mn-cs"/>
            </a:endParaRPr>
          </a:p>
        </p:txBody>
      </p:sp>
      <p:pic>
        <p:nvPicPr>
          <p:cNvPr id="7" name="Picture 6">
            <a:extLst>
              <a:ext uri="{FF2B5EF4-FFF2-40B4-BE49-F238E27FC236}">
                <a16:creationId xmlns:a16="http://schemas.microsoft.com/office/drawing/2014/main" id="{D28492CD-5B80-40D1-B628-840A1C0DB842}"/>
              </a:ext>
            </a:extLst>
          </p:cNvPr>
          <p:cNvPicPr>
            <a:picLocks noChangeAspect="1"/>
          </p:cNvPicPr>
          <p:nvPr/>
        </p:nvPicPr>
        <p:blipFill rotWithShape="1">
          <a:blip r:embed="rId2"/>
          <a:srcRect l="19441" r="10834" b="-1"/>
          <a:stretch/>
        </p:blipFill>
        <p:spPr>
          <a:xfrm rot="21480000">
            <a:off x="1137837" y="1003258"/>
            <a:ext cx="9916327" cy="4764396"/>
          </a:xfrm>
          <a:prstGeom prst="rect">
            <a:avLst/>
          </a:prstGeom>
        </p:spPr>
      </p:pic>
      <p:sp>
        <p:nvSpPr>
          <p:cNvPr id="4" name="Footer Placeholder 3">
            <a:extLst>
              <a:ext uri="{FF2B5EF4-FFF2-40B4-BE49-F238E27FC236}">
                <a16:creationId xmlns:a16="http://schemas.microsoft.com/office/drawing/2014/main" id="{5EFA004C-3A4E-4737-A955-FB8C4745248D}"/>
              </a:ext>
            </a:extLst>
          </p:cNvPr>
          <p:cNvSpPr>
            <a:spLocks noGrp="1"/>
          </p:cNvSpPr>
          <p:nvPr>
            <p:ph type="ftr" sz="quarter" idx="3"/>
          </p:nvPr>
        </p:nvSpPr>
        <p:spPr>
          <a:xfrm>
            <a:off x="4038600" y="6356350"/>
            <a:ext cx="4114800" cy="365125"/>
          </a:xfrm>
        </p:spPr>
        <p:txBody>
          <a:bodyPr>
            <a:normAutofit/>
          </a:bodyPr>
          <a:lstStyle/>
          <a:p>
            <a:pPr>
              <a:spcAft>
                <a:spcPts val="600"/>
              </a:spcAft>
            </a:pPr>
            <a:r>
              <a:rPr lang="en-US" dirty="0"/>
              <a:t>WWW.SOLLIANCE.NET</a:t>
            </a:r>
          </a:p>
        </p:txBody>
      </p:sp>
      <p:sp>
        <p:nvSpPr>
          <p:cNvPr id="5" name="Slide Number Placeholder 4">
            <a:extLst>
              <a:ext uri="{FF2B5EF4-FFF2-40B4-BE49-F238E27FC236}">
                <a16:creationId xmlns:a16="http://schemas.microsoft.com/office/drawing/2014/main" id="{7DA5B23B-46DE-4B74-98D6-5FED0C8C45ED}"/>
              </a:ext>
            </a:extLst>
          </p:cNvPr>
          <p:cNvSpPr>
            <a:spLocks noGrp="1"/>
          </p:cNvSpPr>
          <p:nvPr>
            <p:ph type="sldNum" sz="quarter" idx="4"/>
          </p:nvPr>
        </p:nvSpPr>
        <p:spPr>
          <a:xfrm>
            <a:off x="8610600" y="6356350"/>
            <a:ext cx="2743200" cy="365125"/>
          </a:xfrm>
        </p:spPr>
        <p:txBody>
          <a:bodyPr>
            <a:normAutofit/>
          </a:bodyPr>
          <a:lstStyle/>
          <a:p>
            <a:pPr>
              <a:spcAft>
                <a:spcPts val="600"/>
              </a:spcAft>
            </a:pPr>
            <a:fld id="{00F9DAA1-1DF7-43E0-8E29-0CE1148553C7}" type="slidenum">
              <a:rPr lang="en-US"/>
              <a:pPr>
                <a:spcAft>
                  <a:spcPts val="600"/>
                </a:spcAft>
              </a:pPr>
              <a:t>1</a:t>
            </a:fld>
            <a:endParaRPr lang="en-US" dirty="0"/>
          </a:p>
        </p:txBody>
      </p:sp>
    </p:spTree>
    <p:extLst>
      <p:ext uri="{BB962C8B-B14F-4D97-AF65-F5344CB8AC3E}">
        <p14:creationId xmlns:p14="http://schemas.microsoft.com/office/powerpoint/2010/main" val="3210035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044737-4A11-4E5B-BF62-33F3F25189AA}"/>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824F06B-E137-4A07-9172-E60F17629938}"/>
              </a:ext>
            </a:extLst>
          </p:cNvPr>
          <p:cNvSpPr>
            <a:spLocks noGrp="1"/>
          </p:cNvSpPr>
          <p:nvPr>
            <p:ph type="sldNum" sz="quarter" idx="4"/>
          </p:nvPr>
        </p:nvSpPr>
        <p:spPr/>
        <p:txBody>
          <a:bodyPr/>
          <a:lstStyle/>
          <a:p>
            <a:fld id="{00F9DAA1-1DF7-43E0-8E29-0CE1148553C7}" type="slidenum">
              <a:rPr lang="en-US" smtClean="0"/>
              <a:pPr/>
              <a:t>10</a:t>
            </a:fld>
            <a:endParaRPr lang="en-US" dirty="0"/>
          </a:p>
        </p:txBody>
      </p:sp>
      <p:sp>
        <p:nvSpPr>
          <p:cNvPr id="4" name="Title 3">
            <a:extLst>
              <a:ext uri="{FF2B5EF4-FFF2-40B4-BE49-F238E27FC236}">
                <a16:creationId xmlns:a16="http://schemas.microsoft.com/office/drawing/2014/main" id="{F5C446D9-3AB7-4DDB-A277-865105605DAE}"/>
              </a:ext>
            </a:extLst>
          </p:cNvPr>
          <p:cNvSpPr>
            <a:spLocks noGrp="1"/>
          </p:cNvSpPr>
          <p:nvPr>
            <p:ph type="title"/>
          </p:nvPr>
        </p:nvSpPr>
        <p:spPr/>
        <p:txBody>
          <a:bodyPr/>
          <a:lstStyle/>
          <a:p>
            <a:r>
              <a:rPr lang="en-US" dirty="0"/>
              <a:t>What is a blockchain?</a:t>
            </a:r>
          </a:p>
        </p:txBody>
      </p:sp>
      <p:sp>
        <p:nvSpPr>
          <p:cNvPr id="13" name="Text Placeholder 12">
            <a:extLst>
              <a:ext uri="{FF2B5EF4-FFF2-40B4-BE49-F238E27FC236}">
                <a16:creationId xmlns:a16="http://schemas.microsoft.com/office/drawing/2014/main" id="{0F94071B-5941-4130-A3F6-38E7AFD788F1}"/>
              </a:ext>
            </a:extLst>
          </p:cNvPr>
          <p:cNvSpPr>
            <a:spLocks noGrp="1"/>
          </p:cNvSpPr>
          <p:nvPr>
            <p:ph type="body" sz="quarter" idx="16"/>
          </p:nvPr>
        </p:nvSpPr>
        <p:spPr/>
        <p:txBody>
          <a:bodyPr/>
          <a:lstStyle/>
          <a:p>
            <a:r>
              <a:rPr lang="en-US" dirty="0"/>
              <a:t>A blockchain is distributed digital ledger!</a:t>
            </a:r>
          </a:p>
        </p:txBody>
      </p:sp>
      <p:sp>
        <p:nvSpPr>
          <p:cNvPr id="6" name="Content Placeholder 5">
            <a:extLst>
              <a:ext uri="{FF2B5EF4-FFF2-40B4-BE49-F238E27FC236}">
                <a16:creationId xmlns:a16="http://schemas.microsoft.com/office/drawing/2014/main" id="{CE362A97-5EBE-4EBA-923F-86FBB3F41BB9}"/>
              </a:ext>
            </a:extLst>
          </p:cNvPr>
          <p:cNvSpPr txBox="1">
            <a:spLocks/>
          </p:cNvSpPr>
          <p:nvPr/>
        </p:nvSpPr>
        <p:spPr>
          <a:xfrm>
            <a:off x="647700" y="1828800"/>
            <a:ext cx="7577136" cy="4114800"/>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sz="1800" dirty="0">
                <a:latin typeface="Calibri" panose="020F0502020204030204" pitchFamily="34" charset="0"/>
                <a:ea typeface="Calibri" panose="020F0502020204030204" pitchFamily="34" charset="0"/>
                <a:cs typeface="Times New Roman" panose="02020603050405020304" pitchFamily="18" charset="0"/>
              </a:rPr>
              <a:t>Ledger: records transactions that track changes of state</a:t>
            </a:r>
          </a:p>
          <a:p>
            <a:pPr marL="0" indent="0">
              <a:lnSpc>
                <a:spcPct val="107000"/>
              </a:lnSpc>
              <a:spcBef>
                <a:spcPts val="0"/>
              </a:spcBef>
              <a:spcAft>
                <a:spcPts val="800"/>
              </a:spcAft>
              <a:buFont typeface="Arial" panose="020B0604020202020204" pitchFamily="34" charset="0"/>
              <a:buNone/>
            </a:pPr>
            <a:r>
              <a:rPr lang="en-US" sz="1800" dirty="0">
                <a:latin typeface="Calibri" panose="020F0502020204030204" pitchFamily="34" charset="0"/>
                <a:ea typeface="Calibri" panose="020F0502020204030204" pitchFamily="34" charset="0"/>
                <a:cs typeface="Times New Roman" panose="02020603050405020304" pitchFamily="18" charset="0"/>
              </a:rPr>
              <a:t>Digital Ledger: transactions are recorded in a digital format</a:t>
            </a:r>
          </a:p>
          <a:p>
            <a:pPr marL="0" indent="0">
              <a:lnSpc>
                <a:spcPct val="107000"/>
              </a:lnSpc>
              <a:spcBef>
                <a:spcPts val="0"/>
              </a:spcBef>
              <a:spcAft>
                <a:spcPts val="800"/>
              </a:spcAft>
              <a:buFont typeface="Arial" panose="020B0604020202020204" pitchFamily="34" charset="0"/>
              <a:buNone/>
            </a:pPr>
            <a:r>
              <a:rPr lang="en-US" sz="1800" dirty="0">
                <a:latin typeface="Calibri" panose="020F0502020204030204" pitchFamily="34" charset="0"/>
                <a:ea typeface="Calibri" panose="020F0502020204030204" pitchFamily="34" charset="0"/>
                <a:cs typeface="Times New Roman" panose="02020603050405020304" pitchFamily="18" charset="0"/>
              </a:rPr>
              <a:t>Distributed: the entire digital ledger is copied to all nodes in a peer-to-peer network</a:t>
            </a: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E385486F-40C5-438B-BD3A-605039B2CE47}"/>
              </a:ext>
            </a:extLst>
          </p:cNvPr>
          <p:cNvGrpSpPr/>
          <p:nvPr/>
        </p:nvGrpSpPr>
        <p:grpSpPr>
          <a:xfrm>
            <a:off x="808074" y="3728484"/>
            <a:ext cx="1821712" cy="1722474"/>
            <a:chOff x="808074" y="3728484"/>
            <a:chExt cx="1821712" cy="1722474"/>
          </a:xfrm>
        </p:grpSpPr>
        <p:sp>
          <p:nvSpPr>
            <p:cNvPr id="5" name="Rectangle 4">
              <a:extLst>
                <a:ext uri="{FF2B5EF4-FFF2-40B4-BE49-F238E27FC236}">
                  <a16:creationId xmlns:a16="http://schemas.microsoft.com/office/drawing/2014/main" id="{06989098-2B8C-4650-AF1D-B32BBB92B293}"/>
                </a:ext>
              </a:extLst>
            </p:cNvPr>
            <p:cNvSpPr/>
            <p:nvPr/>
          </p:nvSpPr>
          <p:spPr>
            <a:xfrm>
              <a:off x="808074" y="3728484"/>
              <a:ext cx="1821712" cy="172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Block 1</a:t>
              </a:r>
            </a:p>
          </p:txBody>
        </p:sp>
        <p:sp>
          <p:nvSpPr>
            <p:cNvPr id="9" name="Rectangle 8">
              <a:extLst>
                <a:ext uri="{FF2B5EF4-FFF2-40B4-BE49-F238E27FC236}">
                  <a16:creationId xmlns:a16="http://schemas.microsoft.com/office/drawing/2014/main" id="{78CE0F17-86A7-4A44-A2FA-213356E83A5E}"/>
                </a:ext>
              </a:extLst>
            </p:cNvPr>
            <p:cNvSpPr/>
            <p:nvPr/>
          </p:nvSpPr>
          <p:spPr>
            <a:xfrm>
              <a:off x="968448" y="4150242"/>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1</a:t>
              </a:r>
            </a:p>
          </p:txBody>
        </p:sp>
        <p:sp>
          <p:nvSpPr>
            <p:cNvPr id="10" name="Rectangle 9">
              <a:extLst>
                <a:ext uri="{FF2B5EF4-FFF2-40B4-BE49-F238E27FC236}">
                  <a16:creationId xmlns:a16="http://schemas.microsoft.com/office/drawing/2014/main" id="{1A6D8247-1704-4E5E-AF54-C1D8D8544FCF}"/>
                </a:ext>
              </a:extLst>
            </p:cNvPr>
            <p:cNvSpPr/>
            <p:nvPr/>
          </p:nvSpPr>
          <p:spPr>
            <a:xfrm>
              <a:off x="968448" y="4466265"/>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2</a:t>
              </a:r>
            </a:p>
          </p:txBody>
        </p:sp>
        <p:sp>
          <p:nvSpPr>
            <p:cNvPr id="11" name="Rectangle 10">
              <a:extLst>
                <a:ext uri="{FF2B5EF4-FFF2-40B4-BE49-F238E27FC236}">
                  <a16:creationId xmlns:a16="http://schemas.microsoft.com/office/drawing/2014/main" id="{8EFD66EC-5498-457C-A192-E15D7BB20D45}"/>
                </a:ext>
              </a:extLst>
            </p:cNvPr>
            <p:cNvSpPr/>
            <p:nvPr/>
          </p:nvSpPr>
          <p:spPr>
            <a:xfrm>
              <a:off x="968448" y="4782288"/>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3</a:t>
              </a:r>
            </a:p>
          </p:txBody>
        </p:sp>
        <p:sp>
          <p:nvSpPr>
            <p:cNvPr id="12" name="Rectangle 11">
              <a:extLst>
                <a:ext uri="{FF2B5EF4-FFF2-40B4-BE49-F238E27FC236}">
                  <a16:creationId xmlns:a16="http://schemas.microsoft.com/office/drawing/2014/main" id="{7B8CD597-8C59-428F-BE9D-C69CD46E33CD}"/>
                </a:ext>
              </a:extLst>
            </p:cNvPr>
            <p:cNvSpPr/>
            <p:nvPr/>
          </p:nvSpPr>
          <p:spPr>
            <a:xfrm>
              <a:off x="966233" y="5098310"/>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N</a:t>
              </a:r>
            </a:p>
          </p:txBody>
        </p:sp>
      </p:grpSp>
      <p:grpSp>
        <p:nvGrpSpPr>
          <p:cNvPr id="14" name="Group 13">
            <a:extLst>
              <a:ext uri="{FF2B5EF4-FFF2-40B4-BE49-F238E27FC236}">
                <a16:creationId xmlns:a16="http://schemas.microsoft.com/office/drawing/2014/main" id="{CB6D70F9-9827-4BA4-8ADA-C4E567962E81}"/>
              </a:ext>
            </a:extLst>
          </p:cNvPr>
          <p:cNvGrpSpPr/>
          <p:nvPr/>
        </p:nvGrpSpPr>
        <p:grpSpPr>
          <a:xfrm>
            <a:off x="3058632" y="3728484"/>
            <a:ext cx="1821712" cy="1722474"/>
            <a:chOff x="808074" y="3728484"/>
            <a:chExt cx="1821712" cy="1722474"/>
          </a:xfrm>
        </p:grpSpPr>
        <p:sp>
          <p:nvSpPr>
            <p:cNvPr id="15" name="Rectangle 14">
              <a:extLst>
                <a:ext uri="{FF2B5EF4-FFF2-40B4-BE49-F238E27FC236}">
                  <a16:creationId xmlns:a16="http://schemas.microsoft.com/office/drawing/2014/main" id="{BC2FE455-DD52-45EF-83CD-C42066F55FFA}"/>
                </a:ext>
              </a:extLst>
            </p:cNvPr>
            <p:cNvSpPr/>
            <p:nvPr/>
          </p:nvSpPr>
          <p:spPr>
            <a:xfrm>
              <a:off x="808074" y="3728484"/>
              <a:ext cx="1821712" cy="172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Block 2</a:t>
              </a:r>
            </a:p>
          </p:txBody>
        </p:sp>
        <p:sp>
          <p:nvSpPr>
            <p:cNvPr id="16" name="Rectangle 15">
              <a:extLst>
                <a:ext uri="{FF2B5EF4-FFF2-40B4-BE49-F238E27FC236}">
                  <a16:creationId xmlns:a16="http://schemas.microsoft.com/office/drawing/2014/main" id="{26246580-EA7A-4463-9F78-7A7DCF086DB6}"/>
                </a:ext>
              </a:extLst>
            </p:cNvPr>
            <p:cNvSpPr/>
            <p:nvPr/>
          </p:nvSpPr>
          <p:spPr>
            <a:xfrm>
              <a:off x="968448" y="4150242"/>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1</a:t>
              </a:r>
            </a:p>
          </p:txBody>
        </p:sp>
        <p:sp>
          <p:nvSpPr>
            <p:cNvPr id="17" name="Rectangle 16">
              <a:extLst>
                <a:ext uri="{FF2B5EF4-FFF2-40B4-BE49-F238E27FC236}">
                  <a16:creationId xmlns:a16="http://schemas.microsoft.com/office/drawing/2014/main" id="{6E9A13C1-9D35-4EAB-A521-5373FAE99630}"/>
                </a:ext>
              </a:extLst>
            </p:cNvPr>
            <p:cNvSpPr/>
            <p:nvPr/>
          </p:nvSpPr>
          <p:spPr>
            <a:xfrm>
              <a:off x="968448" y="4466265"/>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2</a:t>
              </a:r>
            </a:p>
          </p:txBody>
        </p:sp>
        <p:sp>
          <p:nvSpPr>
            <p:cNvPr id="18" name="Rectangle 17">
              <a:extLst>
                <a:ext uri="{FF2B5EF4-FFF2-40B4-BE49-F238E27FC236}">
                  <a16:creationId xmlns:a16="http://schemas.microsoft.com/office/drawing/2014/main" id="{08270D38-63AB-4143-A30E-66FBE06AC131}"/>
                </a:ext>
              </a:extLst>
            </p:cNvPr>
            <p:cNvSpPr/>
            <p:nvPr/>
          </p:nvSpPr>
          <p:spPr>
            <a:xfrm>
              <a:off x="968448" y="4782288"/>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3</a:t>
              </a:r>
            </a:p>
          </p:txBody>
        </p:sp>
        <p:sp>
          <p:nvSpPr>
            <p:cNvPr id="19" name="Rectangle 18">
              <a:extLst>
                <a:ext uri="{FF2B5EF4-FFF2-40B4-BE49-F238E27FC236}">
                  <a16:creationId xmlns:a16="http://schemas.microsoft.com/office/drawing/2014/main" id="{CE93B3A1-E282-41D2-A120-C11CE72FC53B}"/>
                </a:ext>
              </a:extLst>
            </p:cNvPr>
            <p:cNvSpPr/>
            <p:nvPr/>
          </p:nvSpPr>
          <p:spPr>
            <a:xfrm>
              <a:off x="966233" y="5098310"/>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N</a:t>
              </a:r>
            </a:p>
          </p:txBody>
        </p:sp>
      </p:grpSp>
      <p:grpSp>
        <p:nvGrpSpPr>
          <p:cNvPr id="20" name="Group 19">
            <a:extLst>
              <a:ext uri="{FF2B5EF4-FFF2-40B4-BE49-F238E27FC236}">
                <a16:creationId xmlns:a16="http://schemas.microsoft.com/office/drawing/2014/main" id="{ACC71CCB-A02E-45F7-B895-7B1DC508EBAF}"/>
              </a:ext>
            </a:extLst>
          </p:cNvPr>
          <p:cNvGrpSpPr/>
          <p:nvPr/>
        </p:nvGrpSpPr>
        <p:grpSpPr>
          <a:xfrm>
            <a:off x="5325856" y="3719328"/>
            <a:ext cx="1821712" cy="1722474"/>
            <a:chOff x="808074" y="3728484"/>
            <a:chExt cx="1821712" cy="1722474"/>
          </a:xfrm>
        </p:grpSpPr>
        <p:sp>
          <p:nvSpPr>
            <p:cNvPr id="21" name="Rectangle 20">
              <a:extLst>
                <a:ext uri="{FF2B5EF4-FFF2-40B4-BE49-F238E27FC236}">
                  <a16:creationId xmlns:a16="http://schemas.microsoft.com/office/drawing/2014/main" id="{F55497A5-E605-4A72-B5D9-D23089284ACC}"/>
                </a:ext>
              </a:extLst>
            </p:cNvPr>
            <p:cNvSpPr/>
            <p:nvPr/>
          </p:nvSpPr>
          <p:spPr>
            <a:xfrm>
              <a:off x="808074" y="3728484"/>
              <a:ext cx="1821712" cy="172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Block N </a:t>
              </a:r>
            </a:p>
          </p:txBody>
        </p:sp>
        <p:sp>
          <p:nvSpPr>
            <p:cNvPr id="22" name="Rectangle 21">
              <a:extLst>
                <a:ext uri="{FF2B5EF4-FFF2-40B4-BE49-F238E27FC236}">
                  <a16:creationId xmlns:a16="http://schemas.microsoft.com/office/drawing/2014/main" id="{CBF192EE-0F2D-4CCF-B579-F755A22B34F5}"/>
                </a:ext>
              </a:extLst>
            </p:cNvPr>
            <p:cNvSpPr/>
            <p:nvPr/>
          </p:nvSpPr>
          <p:spPr>
            <a:xfrm>
              <a:off x="968448" y="4150242"/>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1</a:t>
              </a:r>
            </a:p>
          </p:txBody>
        </p:sp>
        <p:sp>
          <p:nvSpPr>
            <p:cNvPr id="23" name="Rectangle 22">
              <a:extLst>
                <a:ext uri="{FF2B5EF4-FFF2-40B4-BE49-F238E27FC236}">
                  <a16:creationId xmlns:a16="http://schemas.microsoft.com/office/drawing/2014/main" id="{A50151E4-F893-4A89-A495-4156E70F3789}"/>
                </a:ext>
              </a:extLst>
            </p:cNvPr>
            <p:cNvSpPr/>
            <p:nvPr/>
          </p:nvSpPr>
          <p:spPr>
            <a:xfrm>
              <a:off x="968448" y="4466265"/>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2</a:t>
              </a:r>
            </a:p>
          </p:txBody>
        </p:sp>
        <p:sp>
          <p:nvSpPr>
            <p:cNvPr id="24" name="Rectangle 23">
              <a:extLst>
                <a:ext uri="{FF2B5EF4-FFF2-40B4-BE49-F238E27FC236}">
                  <a16:creationId xmlns:a16="http://schemas.microsoft.com/office/drawing/2014/main" id="{BF85258C-B7F7-44A1-AC40-570F84106AAF}"/>
                </a:ext>
              </a:extLst>
            </p:cNvPr>
            <p:cNvSpPr/>
            <p:nvPr/>
          </p:nvSpPr>
          <p:spPr>
            <a:xfrm>
              <a:off x="968448" y="4782288"/>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3</a:t>
              </a:r>
            </a:p>
          </p:txBody>
        </p:sp>
        <p:sp>
          <p:nvSpPr>
            <p:cNvPr id="25" name="Rectangle 24">
              <a:extLst>
                <a:ext uri="{FF2B5EF4-FFF2-40B4-BE49-F238E27FC236}">
                  <a16:creationId xmlns:a16="http://schemas.microsoft.com/office/drawing/2014/main" id="{F4D6DD62-AA28-421B-BEFC-AF1A99D35FAF}"/>
                </a:ext>
              </a:extLst>
            </p:cNvPr>
            <p:cNvSpPr/>
            <p:nvPr/>
          </p:nvSpPr>
          <p:spPr>
            <a:xfrm>
              <a:off x="966233" y="5098310"/>
              <a:ext cx="1505394" cy="22860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sz="1200" dirty="0"/>
                <a:t>Transaction N</a:t>
              </a:r>
            </a:p>
          </p:txBody>
        </p:sp>
      </p:grpSp>
      <p:cxnSp>
        <p:nvCxnSpPr>
          <p:cNvPr id="27" name="Straight Arrow Connector 26">
            <a:extLst>
              <a:ext uri="{FF2B5EF4-FFF2-40B4-BE49-F238E27FC236}">
                <a16:creationId xmlns:a16="http://schemas.microsoft.com/office/drawing/2014/main" id="{D4C1ED3A-0882-459E-860B-3B5D26B70447}"/>
              </a:ext>
            </a:extLst>
          </p:cNvPr>
          <p:cNvCxnSpPr>
            <a:cxnSpLocks/>
            <a:stCxn id="5" idx="3"/>
            <a:endCxn id="15" idx="1"/>
          </p:cNvCxnSpPr>
          <p:nvPr/>
        </p:nvCxnSpPr>
        <p:spPr>
          <a:xfrm>
            <a:off x="2629786" y="4589721"/>
            <a:ext cx="428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2AF6EF9-8EAA-4FE6-9080-2F8D99B7E01D}"/>
              </a:ext>
            </a:extLst>
          </p:cNvPr>
          <p:cNvCxnSpPr>
            <a:cxnSpLocks/>
          </p:cNvCxnSpPr>
          <p:nvPr/>
        </p:nvCxnSpPr>
        <p:spPr>
          <a:xfrm>
            <a:off x="4880344" y="4589721"/>
            <a:ext cx="428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25475BD-CF21-408F-9393-1BC3B9704107}"/>
              </a:ext>
            </a:extLst>
          </p:cNvPr>
          <p:cNvSpPr/>
          <p:nvPr/>
        </p:nvSpPr>
        <p:spPr>
          <a:xfrm>
            <a:off x="8130363" y="1721588"/>
            <a:ext cx="3622158" cy="15098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Another Way to Think of It:</a:t>
            </a:r>
          </a:p>
          <a:p>
            <a:pPr algn="ctr"/>
            <a:endParaRPr lang="en-US" sz="1200" dirty="0">
              <a:solidFill>
                <a:schemeClr val="tx1"/>
              </a:solidFill>
            </a:endParaRPr>
          </a:p>
          <a:p>
            <a:pPr algn="ctr"/>
            <a:r>
              <a:rPr lang="en-US" sz="1200" dirty="0">
                <a:solidFill>
                  <a:schemeClr val="tx1"/>
                </a:solidFill>
              </a:rPr>
              <a:t>A blockchain is state machine, where a set of transactions are applied that change the state of the machine from one state to the next.</a:t>
            </a:r>
          </a:p>
        </p:txBody>
      </p:sp>
    </p:spTree>
    <p:extLst>
      <p:ext uri="{BB962C8B-B14F-4D97-AF65-F5344CB8AC3E}">
        <p14:creationId xmlns:p14="http://schemas.microsoft.com/office/powerpoint/2010/main" val="1591745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5538DF-FC0A-4B89-B22A-0816A73B3E3D}"/>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7A8C6750-064F-4C28-86B7-6D90EBC18133}"/>
              </a:ext>
            </a:extLst>
          </p:cNvPr>
          <p:cNvSpPr>
            <a:spLocks noGrp="1"/>
          </p:cNvSpPr>
          <p:nvPr>
            <p:ph type="sldNum" sz="quarter" idx="4"/>
          </p:nvPr>
        </p:nvSpPr>
        <p:spPr/>
        <p:txBody>
          <a:bodyPr/>
          <a:lstStyle/>
          <a:p>
            <a:fld id="{00F9DAA1-1DF7-43E0-8E29-0CE1148553C7}" type="slidenum">
              <a:rPr lang="en-US" smtClean="0"/>
              <a:pPr/>
              <a:t>11</a:t>
            </a:fld>
            <a:endParaRPr lang="en-US" dirty="0"/>
          </a:p>
        </p:txBody>
      </p:sp>
      <p:sp>
        <p:nvSpPr>
          <p:cNvPr id="11" name="Title 10">
            <a:extLst>
              <a:ext uri="{FF2B5EF4-FFF2-40B4-BE49-F238E27FC236}">
                <a16:creationId xmlns:a16="http://schemas.microsoft.com/office/drawing/2014/main" id="{3B4CE3E0-519A-43CF-93CC-173847144B44}"/>
              </a:ext>
            </a:extLst>
          </p:cNvPr>
          <p:cNvSpPr>
            <a:spLocks noGrp="1"/>
          </p:cNvSpPr>
          <p:nvPr>
            <p:ph type="title"/>
          </p:nvPr>
        </p:nvSpPr>
        <p:spPr/>
        <p:txBody>
          <a:bodyPr/>
          <a:lstStyle/>
          <a:p>
            <a:r>
              <a:rPr lang="en-US" dirty="0"/>
              <a:t>Layers above a blockchain</a:t>
            </a:r>
          </a:p>
        </p:txBody>
      </p:sp>
      <p:grpSp>
        <p:nvGrpSpPr>
          <p:cNvPr id="8" name="Group 7">
            <a:extLst>
              <a:ext uri="{FF2B5EF4-FFF2-40B4-BE49-F238E27FC236}">
                <a16:creationId xmlns:a16="http://schemas.microsoft.com/office/drawing/2014/main" id="{67673D52-72D8-45D1-B01F-331C5464436C}"/>
              </a:ext>
            </a:extLst>
          </p:cNvPr>
          <p:cNvGrpSpPr/>
          <p:nvPr/>
        </p:nvGrpSpPr>
        <p:grpSpPr>
          <a:xfrm>
            <a:off x="2780145" y="3851561"/>
            <a:ext cx="4802910" cy="1108364"/>
            <a:chOff x="2780145" y="3860800"/>
            <a:chExt cx="4802910" cy="1108364"/>
          </a:xfrm>
        </p:grpSpPr>
        <p:sp>
          <p:nvSpPr>
            <p:cNvPr id="2" name="Rectangle 1">
              <a:extLst>
                <a:ext uri="{FF2B5EF4-FFF2-40B4-BE49-F238E27FC236}">
                  <a16:creationId xmlns:a16="http://schemas.microsoft.com/office/drawing/2014/main" id="{226A58A9-AFE1-4C18-8626-FE18F668E3BF}"/>
                </a:ext>
              </a:extLst>
            </p:cNvPr>
            <p:cNvSpPr/>
            <p:nvPr/>
          </p:nvSpPr>
          <p:spPr>
            <a:xfrm>
              <a:off x="2780145" y="3860800"/>
              <a:ext cx="4802910" cy="1108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 of Nodes</a:t>
              </a:r>
            </a:p>
          </p:txBody>
        </p:sp>
        <p:pic>
          <p:nvPicPr>
            <p:cNvPr id="6" name="Graphic 5" descr="Server with solid fill">
              <a:extLst>
                <a:ext uri="{FF2B5EF4-FFF2-40B4-BE49-F238E27FC236}">
                  <a16:creationId xmlns:a16="http://schemas.microsoft.com/office/drawing/2014/main" id="{653EB121-D2A4-49F7-8AA1-90C56D02C8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3200" y="3957782"/>
              <a:ext cx="914400" cy="914400"/>
            </a:xfrm>
            <a:prstGeom prst="rect">
              <a:avLst/>
            </a:prstGeom>
          </p:spPr>
        </p:pic>
        <p:sp>
          <p:nvSpPr>
            <p:cNvPr id="7" name="Rectangle 6">
              <a:extLst>
                <a:ext uri="{FF2B5EF4-FFF2-40B4-BE49-F238E27FC236}">
                  <a16:creationId xmlns:a16="http://schemas.microsoft.com/office/drawing/2014/main" id="{22B180D1-8696-4B18-B49C-5E9C41E32D1F}"/>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1</a:t>
              </a:r>
            </a:p>
          </p:txBody>
        </p:sp>
      </p:grpSp>
      <p:grpSp>
        <p:nvGrpSpPr>
          <p:cNvPr id="12" name="Group 11">
            <a:extLst>
              <a:ext uri="{FF2B5EF4-FFF2-40B4-BE49-F238E27FC236}">
                <a16:creationId xmlns:a16="http://schemas.microsoft.com/office/drawing/2014/main" id="{9E33C920-38D1-4898-B7EE-8BF68DFF22D3}"/>
              </a:ext>
            </a:extLst>
          </p:cNvPr>
          <p:cNvGrpSpPr/>
          <p:nvPr/>
        </p:nvGrpSpPr>
        <p:grpSpPr>
          <a:xfrm>
            <a:off x="2780145" y="2512287"/>
            <a:ext cx="4802910" cy="1108364"/>
            <a:chOff x="2780145" y="3860800"/>
            <a:chExt cx="4802910" cy="1108364"/>
          </a:xfrm>
        </p:grpSpPr>
        <p:sp>
          <p:nvSpPr>
            <p:cNvPr id="13" name="Rectangle 12">
              <a:extLst>
                <a:ext uri="{FF2B5EF4-FFF2-40B4-BE49-F238E27FC236}">
                  <a16:creationId xmlns:a16="http://schemas.microsoft.com/office/drawing/2014/main" id="{B52F0610-7C01-448C-A813-994946B2E0E9}"/>
                </a:ext>
              </a:extLst>
            </p:cNvPr>
            <p:cNvSpPr/>
            <p:nvPr/>
          </p:nvSpPr>
          <p:spPr>
            <a:xfrm>
              <a:off x="2780145" y="3860800"/>
              <a:ext cx="4802910" cy="1108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Smart Contracts</a:t>
              </a:r>
            </a:p>
          </p:txBody>
        </p:sp>
        <p:pic>
          <p:nvPicPr>
            <p:cNvPr id="15" name="Graphic 14" descr="Cmd Terminal with solid fill">
              <a:extLst>
                <a:ext uri="{FF2B5EF4-FFF2-40B4-BE49-F238E27FC236}">
                  <a16:creationId xmlns:a16="http://schemas.microsoft.com/office/drawing/2014/main" id="{7BD020D8-91B0-488A-AA59-FE45F3C675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53200" y="3957782"/>
              <a:ext cx="914400" cy="914400"/>
            </a:xfrm>
            <a:prstGeom prst="rect">
              <a:avLst/>
            </a:prstGeom>
          </p:spPr>
        </p:pic>
        <p:sp>
          <p:nvSpPr>
            <p:cNvPr id="16" name="Rectangle 15">
              <a:extLst>
                <a:ext uri="{FF2B5EF4-FFF2-40B4-BE49-F238E27FC236}">
                  <a16:creationId xmlns:a16="http://schemas.microsoft.com/office/drawing/2014/main" id="{9DAAB436-AAB6-41DF-8DBA-D99516D01085}"/>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2</a:t>
              </a:r>
            </a:p>
          </p:txBody>
        </p:sp>
      </p:grpSp>
      <p:sp>
        <p:nvSpPr>
          <p:cNvPr id="9" name="Right Brace 8">
            <a:extLst>
              <a:ext uri="{FF2B5EF4-FFF2-40B4-BE49-F238E27FC236}">
                <a16:creationId xmlns:a16="http://schemas.microsoft.com/office/drawing/2014/main" id="{52C9A6E7-DDA6-4573-84AF-F53512728D33}"/>
              </a:ext>
            </a:extLst>
          </p:cNvPr>
          <p:cNvSpPr/>
          <p:nvPr/>
        </p:nvSpPr>
        <p:spPr>
          <a:xfrm>
            <a:off x="7684655" y="3851561"/>
            <a:ext cx="498763" cy="11083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36FE9DF-12B1-48DA-8BDB-95BC6C312C95}"/>
              </a:ext>
            </a:extLst>
          </p:cNvPr>
          <p:cNvSpPr txBox="1"/>
          <p:nvPr/>
        </p:nvSpPr>
        <p:spPr>
          <a:xfrm>
            <a:off x="8183418" y="4174833"/>
            <a:ext cx="2156691" cy="375552"/>
          </a:xfrm>
          <a:prstGeom prst="rect">
            <a:avLst/>
          </a:prstGeom>
          <a:noFill/>
        </p:spPr>
        <p:txBody>
          <a:bodyPr wrap="square">
            <a:spAutoFit/>
          </a:bodyPr>
          <a:lstStyle/>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“blockchain”</a:t>
            </a:r>
          </a:p>
        </p:txBody>
      </p:sp>
      <p:sp>
        <p:nvSpPr>
          <p:cNvPr id="18" name="Right Brace 17">
            <a:extLst>
              <a:ext uri="{FF2B5EF4-FFF2-40B4-BE49-F238E27FC236}">
                <a16:creationId xmlns:a16="http://schemas.microsoft.com/office/drawing/2014/main" id="{C4E01CF2-A7C3-4207-92D5-60194831DC49}"/>
              </a:ext>
            </a:extLst>
          </p:cNvPr>
          <p:cNvSpPr/>
          <p:nvPr/>
        </p:nvSpPr>
        <p:spPr>
          <a:xfrm>
            <a:off x="7583055" y="2512287"/>
            <a:ext cx="498763" cy="11083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00F10729-8FB4-49C8-B0E7-ADF15C973E7E}"/>
              </a:ext>
            </a:extLst>
          </p:cNvPr>
          <p:cNvSpPr txBox="1"/>
          <p:nvPr/>
        </p:nvSpPr>
        <p:spPr>
          <a:xfrm>
            <a:off x="8081818" y="2835559"/>
            <a:ext cx="2156691" cy="375552"/>
          </a:xfrm>
          <a:prstGeom prst="rect">
            <a:avLst/>
          </a:prstGeom>
          <a:noFill/>
        </p:spPr>
        <p:txBody>
          <a:bodyPr wrap="square">
            <a:spAutoFit/>
          </a:bodyPr>
          <a:lstStyle/>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“API”</a:t>
            </a:r>
          </a:p>
        </p:txBody>
      </p:sp>
      <p:grpSp>
        <p:nvGrpSpPr>
          <p:cNvPr id="20" name="Group 19">
            <a:extLst>
              <a:ext uri="{FF2B5EF4-FFF2-40B4-BE49-F238E27FC236}">
                <a16:creationId xmlns:a16="http://schemas.microsoft.com/office/drawing/2014/main" id="{99FE54CC-5940-42EE-8389-D9CE06E35542}"/>
              </a:ext>
            </a:extLst>
          </p:cNvPr>
          <p:cNvGrpSpPr/>
          <p:nvPr/>
        </p:nvGrpSpPr>
        <p:grpSpPr>
          <a:xfrm>
            <a:off x="2780145" y="1167937"/>
            <a:ext cx="4802910" cy="1108364"/>
            <a:chOff x="2780145" y="3860800"/>
            <a:chExt cx="4802910" cy="1108364"/>
          </a:xfrm>
        </p:grpSpPr>
        <p:sp>
          <p:nvSpPr>
            <p:cNvPr id="21" name="Rectangle 20">
              <a:extLst>
                <a:ext uri="{FF2B5EF4-FFF2-40B4-BE49-F238E27FC236}">
                  <a16:creationId xmlns:a16="http://schemas.microsoft.com/office/drawing/2014/main" id="{328F6F89-B6E7-4FBE-96BE-B57D18F5EC61}"/>
                </a:ext>
              </a:extLst>
            </p:cNvPr>
            <p:cNvSpPr/>
            <p:nvPr/>
          </p:nvSpPr>
          <p:spPr>
            <a:xfrm>
              <a:off x="2780145" y="3860800"/>
              <a:ext cx="4802910" cy="1108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Decentralized Apps</a:t>
              </a:r>
              <a:br>
                <a:rPr lang="en-US" dirty="0"/>
              </a:br>
              <a:r>
                <a:rPr lang="en-US" dirty="0"/>
                <a:t>(</a:t>
              </a:r>
              <a:r>
                <a:rPr lang="en-US" dirty="0" err="1"/>
                <a:t>dApps</a:t>
              </a:r>
              <a:r>
                <a:rPr lang="en-US" dirty="0"/>
                <a:t>)</a:t>
              </a:r>
            </a:p>
          </p:txBody>
        </p:sp>
        <p:pic>
          <p:nvPicPr>
            <p:cNvPr id="22" name="Graphic 21" descr="Web design with solid fill">
              <a:extLst>
                <a:ext uri="{FF2B5EF4-FFF2-40B4-BE49-F238E27FC236}">
                  <a16:creationId xmlns:a16="http://schemas.microsoft.com/office/drawing/2014/main" id="{68FEA6F0-FE4A-4B71-AF59-1B524922AA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53200" y="3957782"/>
              <a:ext cx="914400" cy="914400"/>
            </a:xfrm>
            <a:prstGeom prst="rect">
              <a:avLst/>
            </a:prstGeom>
          </p:spPr>
        </p:pic>
        <p:sp>
          <p:nvSpPr>
            <p:cNvPr id="23" name="Rectangle 22">
              <a:extLst>
                <a:ext uri="{FF2B5EF4-FFF2-40B4-BE49-F238E27FC236}">
                  <a16:creationId xmlns:a16="http://schemas.microsoft.com/office/drawing/2014/main" id="{AF7C64A5-61B9-4783-927D-8E869A4CC0A6}"/>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3</a:t>
              </a:r>
            </a:p>
          </p:txBody>
        </p:sp>
      </p:grpSp>
      <p:sp>
        <p:nvSpPr>
          <p:cNvPr id="24" name="Right Brace 23">
            <a:extLst>
              <a:ext uri="{FF2B5EF4-FFF2-40B4-BE49-F238E27FC236}">
                <a16:creationId xmlns:a16="http://schemas.microsoft.com/office/drawing/2014/main" id="{937648C9-5CC2-4ABF-91C4-2DDE00606368}"/>
              </a:ext>
            </a:extLst>
          </p:cNvPr>
          <p:cNvSpPr/>
          <p:nvPr/>
        </p:nvSpPr>
        <p:spPr>
          <a:xfrm>
            <a:off x="7583055" y="1167937"/>
            <a:ext cx="498763" cy="11083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6C209F82-D0E6-484A-950C-13F73F7F8F5C}"/>
              </a:ext>
            </a:extLst>
          </p:cNvPr>
          <p:cNvSpPr txBox="1"/>
          <p:nvPr/>
        </p:nvSpPr>
        <p:spPr>
          <a:xfrm>
            <a:off x="8081818" y="1491209"/>
            <a:ext cx="2156691" cy="375552"/>
          </a:xfrm>
          <a:prstGeom prst="rect">
            <a:avLst/>
          </a:prstGeom>
          <a:noFill/>
        </p:spPr>
        <p:txBody>
          <a:bodyPr wrap="square">
            <a:spAutoFit/>
          </a:bodyPr>
          <a:lstStyle/>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“UX”</a:t>
            </a:r>
          </a:p>
        </p:txBody>
      </p:sp>
    </p:spTree>
    <p:extLst>
      <p:ext uri="{BB962C8B-B14F-4D97-AF65-F5344CB8AC3E}">
        <p14:creationId xmlns:p14="http://schemas.microsoft.com/office/powerpoint/2010/main" val="388492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7577137" cy="568324"/>
          </a:xfrm>
        </p:spPr>
        <p:txBody>
          <a:bodyPr/>
          <a:lstStyle/>
          <a:p>
            <a:r>
              <a:rPr lang="en-US" dirty="0"/>
              <a:t>What are Smart Contracts?</a:t>
            </a:r>
          </a:p>
        </p:txBody>
      </p: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dirty="0"/>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12</a:t>
            </a:fld>
            <a:endParaRPr lang="en-US"/>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1828800"/>
            <a:ext cx="7577136" cy="4114800"/>
          </a:xfrm>
        </p:spPr>
        <p:txBody>
          <a:bodyPr>
            <a:normAutofit fontScale="92500"/>
          </a:bodyPr>
          <a:lstStyle/>
          <a:p>
            <a:pPr marL="0" marR="0" lvl="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 "smart contract" is simply a program that runs on </a:t>
            </a:r>
            <a:r>
              <a:rPr lang="en-US" sz="1800" dirty="0">
                <a:latin typeface="Calibri" panose="020F0502020204030204" pitchFamily="34" charset="0"/>
                <a:ea typeface="Calibri" panose="020F0502020204030204" pitchFamily="34" charset="0"/>
                <a:cs typeface="Times New Roman" panose="02020603050405020304" pitchFamily="18" charset="0"/>
              </a:rPr>
              <a:t>a </a:t>
            </a:r>
            <a:r>
              <a:rPr lang="en-US" sz="1800" dirty="0">
                <a:effectLst/>
                <a:latin typeface="Calibri" panose="020F0502020204030204" pitchFamily="34" charset="0"/>
                <a:ea typeface="Calibri" panose="020F0502020204030204" pitchFamily="34" charset="0"/>
                <a:cs typeface="Times New Roman" panose="02020603050405020304" pitchFamily="18" charset="0"/>
              </a:rPr>
              <a:t>blockchain.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a collection of code (its functions) and data (its state) that resides at a specific address on the blockchain.</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Smart contracts are a type of account.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means they have a balance and they can send transactions over the network.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they're not controlled by a user, instead they are deployed to the network and run as programmed.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User accounts can then interact with a smart contract by submitting transactions that execute a function defined on the smart contract. Smart contracts can define rules, like a regular contract, and automatically enforce them via the code. Smart contracts cannot be deleted by default, and interactions with them are irreversible.</a:t>
            </a:r>
          </a:p>
          <a:p>
            <a:pPr marL="0" marR="0" lv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Placeholder 19">
            <a:extLst>
              <a:ext uri="{FF2B5EF4-FFF2-40B4-BE49-F238E27FC236}">
                <a16:creationId xmlns:a16="http://schemas.microsoft.com/office/drawing/2014/main" id="{8BB21687-DB37-497C-A24D-C0962804E12A}"/>
              </a:ext>
            </a:extLst>
          </p:cNvPr>
          <p:cNvSpPr>
            <a:spLocks noGrp="1"/>
          </p:cNvSpPr>
          <p:nvPr>
            <p:ph type="body" sz="quarter" idx="16"/>
          </p:nvPr>
        </p:nvSpPr>
        <p:spPr>
          <a:xfrm>
            <a:off x="652462" y="914400"/>
            <a:ext cx="7577137" cy="647700"/>
          </a:xfrm>
        </p:spPr>
        <p:txBody>
          <a:bodyPr>
            <a:normAutofit/>
          </a:bodyPr>
          <a:lstStyle/>
          <a:p>
            <a:r>
              <a:rPr lang="en-US" dirty="0"/>
              <a:t>Programs!</a:t>
            </a:r>
          </a:p>
        </p:txBody>
      </p:sp>
    </p:spTree>
    <p:extLst>
      <p:ext uri="{BB962C8B-B14F-4D97-AF65-F5344CB8AC3E}">
        <p14:creationId xmlns:p14="http://schemas.microsoft.com/office/powerpoint/2010/main" val="3042700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831E84-9A24-4F00-BCE7-8B732358727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3C4F2753-A300-4C62-836A-CE96F313352B}"/>
              </a:ext>
            </a:extLst>
          </p:cNvPr>
          <p:cNvSpPr>
            <a:spLocks noGrp="1"/>
          </p:cNvSpPr>
          <p:nvPr>
            <p:ph type="sldNum" sz="quarter" idx="4"/>
          </p:nvPr>
        </p:nvSpPr>
        <p:spPr/>
        <p:txBody>
          <a:bodyPr/>
          <a:lstStyle/>
          <a:p>
            <a:fld id="{00F9DAA1-1DF7-43E0-8E29-0CE1148553C7}" type="slidenum">
              <a:rPr lang="en-US" smtClean="0"/>
              <a:pPr/>
              <a:t>13</a:t>
            </a:fld>
            <a:endParaRPr lang="en-US" dirty="0"/>
          </a:p>
        </p:txBody>
      </p:sp>
      <p:sp>
        <p:nvSpPr>
          <p:cNvPr id="5" name="Text Placeholder 4">
            <a:extLst>
              <a:ext uri="{FF2B5EF4-FFF2-40B4-BE49-F238E27FC236}">
                <a16:creationId xmlns:a16="http://schemas.microsoft.com/office/drawing/2014/main" id="{3A92E824-9CA5-4F07-9C61-CA7F64A708A6}"/>
              </a:ext>
            </a:extLst>
          </p:cNvPr>
          <p:cNvSpPr>
            <a:spLocks noGrp="1"/>
          </p:cNvSpPr>
          <p:nvPr>
            <p:ph type="body" sz="quarter" idx="10"/>
          </p:nvPr>
        </p:nvSpPr>
        <p:spPr/>
        <p:txBody>
          <a:bodyPr>
            <a:normAutofit/>
          </a:bodyPr>
          <a:lstStyle/>
          <a:p>
            <a:r>
              <a:rPr lang="en-US" dirty="0"/>
              <a:t>Think of physical coin like a quarter, each has the same value, and each is </a:t>
            </a:r>
            <a:r>
              <a:rPr lang="en-US" dirty="0" err="1"/>
              <a:t>interchangable</a:t>
            </a:r>
            <a:r>
              <a:rPr lang="en-US" dirty="0"/>
              <a:t>. </a:t>
            </a:r>
          </a:p>
          <a:p>
            <a:pPr marL="0" indent="0">
              <a:buNone/>
            </a:pPr>
            <a:endParaRPr lang="en-US" dirty="0"/>
          </a:p>
          <a:p>
            <a:endParaRPr lang="en-US" dirty="0"/>
          </a:p>
        </p:txBody>
      </p:sp>
      <p:sp>
        <p:nvSpPr>
          <p:cNvPr id="10" name="Text Placeholder 9">
            <a:extLst>
              <a:ext uri="{FF2B5EF4-FFF2-40B4-BE49-F238E27FC236}">
                <a16:creationId xmlns:a16="http://schemas.microsoft.com/office/drawing/2014/main" id="{313684A2-8A5B-49D7-B2BC-567A4883FB14}"/>
              </a:ext>
            </a:extLst>
          </p:cNvPr>
          <p:cNvSpPr>
            <a:spLocks noGrp="1"/>
          </p:cNvSpPr>
          <p:nvPr>
            <p:ph type="body" sz="quarter" idx="16"/>
          </p:nvPr>
        </p:nvSpPr>
        <p:spPr/>
        <p:style>
          <a:lnRef idx="0">
            <a:schemeClr val="accent5"/>
          </a:lnRef>
          <a:fillRef idx="3">
            <a:schemeClr val="accent5"/>
          </a:fillRef>
          <a:effectRef idx="3">
            <a:schemeClr val="accent5"/>
          </a:effectRef>
          <a:fontRef idx="minor">
            <a:schemeClr val="lt1"/>
          </a:fontRef>
        </p:style>
        <p:txBody>
          <a:bodyPr/>
          <a:lstStyle/>
          <a:p>
            <a:pPr algn="ctr"/>
            <a:r>
              <a:rPr lang="en-US" dirty="0"/>
              <a:t>Fungible Token</a:t>
            </a:r>
          </a:p>
        </p:txBody>
      </p:sp>
      <p:sp>
        <p:nvSpPr>
          <p:cNvPr id="11" name="Text Placeholder 10">
            <a:extLst>
              <a:ext uri="{FF2B5EF4-FFF2-40B4-BE49-F238E27FC236}">
                <a16:creationId xmlns:a16="http://schemas.microsoft.com/office/drawing/2014/main" id="{014D2328-5890-485D-A7CE-DB1F20272ACC}"/>
              </a:ext>
            </a:extLst>
          </p:cNvPr>
          <p:cNvSpPr>
            <a:spLocks noGrp="1"/>
          </p:cNvSpPr>
          <p:nvPr>
            <p:ph type="body" sz="quarter" idx="17"/>
          </p:nvPr>
        </p:nvSpPr>
        <p:spPr/>
        <p:txBody>
          <a:bodyPr/>
          <a:lstStyle/>
          <a:p>
            <a:r>
              <a:rPr lang="en-US" dirty="0"/>
              <a:t>Think of your car key. There might be many car keys, but yours uniquely starts your car.</a:t>
            </a:r>
          </a:p>
        </p:txBody>
      </p:sp>
      <p:sp>
        <p:nvSpPr>
          <p:cNvPr id="12" name="Text Placeholder 11">
            <a:extLst>
              <a:ext uri="{FF2B5EF4-FFF2-40B4-BE49-F238E27FC236}">
                <a16:creationId xmlns:a16="http://schemas.microsoft.com/office/drawing/2014/main" id="{3F037D63-A224-4B34-B265-5B812CE747F3}"/>
              </a:ext>
            </a:extLst>
          </p:cNvPr>
          <p:cNvSpPr>
            <a:spLocks noGrp="1"/>
          </p:cNvSpPr>
          <p:nvPr>
            <p:ph type="body" sz="quarter" idx="18"/>
          </p:nvPr>
        </p:nvSpPr>
        <p:spPr/>
        <p:style>
          <a:lnRef idx="0">
            <a:schemeClr val="accent1"/>
          </a:lnRef>
          <a:fillRef idx="3">
            <a:schemeClr val="accent1"/>
          </a:fillRef>
          <a:effectRef idx="3">
            <a:schemeClr val="accent1"/>
          </a:effectRef>
          <a:fontRef idx="minor">
            <a:schemeClr val="lt1"/>
          </a:fontRef>
        </p:style>
        <p:txBody>
          <a:bodyPr/>
          <a:lstStyle/>
          <a:p>
            <a:pPr algn="ctr"/>
            <a:r>
              <a:rPr lang="en-US" dirty="0"/>
              <a:t>Non-Fungible Token (NFT)</a:t>
            </a:r>
          </a:p>
        </p:txBody>
      </p:sp>
      <p:sp>
        <p:nvSpPr>
          <p:cNvPr id="2" name="Title 1">
            <a:extLst>
              <a:ext uri="{FF2B5EF4-FFF2-40B4-BE49-F238E27FC236}">
                <a16:creationId xmlns:a16="http://schemas.microsoft.com/office/drawing/2014/main" id="{6C3C779A-A26D-439A-9161-13FF64AA1ABC}"/>
              </a:ext>
            </a:extLst>
          </p:cNvPr>
          <p:cNvSpPr>
            <a:spLocks noGrp="1"/>
          </p:cNvSpPr>
          <p:nvPr>
            <p:ph type="title"/>
          </p:nvPr>
        </p:nvSpPr>
        <p:spPr/>
        <p:txBody>
          <a:bodyPr/>
          <a:lstStyle/>
          <a:p>
            <a:r>
              <a:rPr lang="en-US" dirty="0"/>
              <a:t>What are tokens?</a:t>
            </a:r>
          </a:p>
        </p:txBody>
      </p:sp>
      <p:sp>
        <p:nvSpPr>
          <p:cNvPr id="13" name="Text Placeholder 12">
            <a:extLst>
              <a:ext uri="{FF2B5EF4-FFF2-40B4-BE49-F238E27FC236}">
                <a16:creationId xmlns:a16="http://schemas.microsoft.com/office/drawing/2014/main" id="{D736C706-79A7-4CF3-B1E1-B041D5D62012}"/>
              </a:ext>
            </a:extLst>
          </p:cNvPr>
          <p:cNvSpPr>
            <a:spLocks noGrp="1"/>
          </p:cNvSpPr>
          <p:nvPr>
            <p:ph type="body" sz="quarter" idx="19"/>
          </p:nvPr>
        </p:nvSpPr>
        <p:spPr/>
        <p:txBody>
          <a:bodyPr>
            <a:normAutofit/>
          </a:bodyPr>
          <a:lstStyle/>
          <a:p>
            <a:r>
              <a:rPr lang="en-US" dirty="0"/>
              <a:t>Tokens are a digital representation of a thing, and can represent almost anything. </a:t>
            </a:r>
          </a:p>
        </p:txBody>
      </p:sp>
      <p:pic>
        <p:nvPicPr>
          <p:cNvPr id="15" name="Picture 14" descr="A close-up of a coin&#10;&#10;Description automatically generated with medium confidence">
            <a:extLst>
              <a:ext uri="{FF2B5EF4-FFF2-40B4-BE49-F238E27FC236}">
                <a16:creationId xmlns:a16="http://schemas.microsoft.com/office/drawing/2014/main" id="{51B77D1C-41A9-4601-A44C-BFA4B2A212F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9393" y="3649435"/>
            <a:ext cx="3967844" cy="2645229"/>
          </a:xfrm>
          <a:prstGeom prst="rect">
            <a:avLst/>
          </a:prstGeom>
        </p:spPr>
      </p:pic>
      <p:sp>
        <p:nvSpPr>
          <p:cNvPr id="16" name="TextBox 15">
            <a:extLst>
              <a:ext uri="{FF2B5EF4-FFF2-40B4-BE49-F238E27FC236}">
                <a16:creationId xmlns:a16="http://schemas.microsoft.com/office/drawing/2014/main" id="{2517C309-0EF8-4134-9FC5-26B419D16054}"/>
              </a:ext>
            </a:extLst>
          </p:cNvPr>
          <p:cNvSpPr txBox="1"/>
          <p:nvPr/>
        </p:nvSpPr>
        <p:spPr>
          <a:xfrm>
            <a:off x="989403" y="6923617"/>
            <a:ext cx="3967834" cy="230832"/>
          </a:xfrm>
          <a:prstGeom prst="rect">
            <a:avLst/>
          </a:prstGeom>
          <a:noFill/>
        </p:spPr>
        <p:txBody>
          <a:bodyPr wrap="square" rtlCol="0">
            <a:spAutoFit/>
          </a:bodyPr>
          <a:lstStyle/>
          <a:p>
            <a:r>
              <a:rPr lang="en-US" sz="900" dirty="0">
                <a:hlinkClick r:id="rId4" tooltip="https://www.quoteinspector.com/images/money/row-quarters-wood/"/>
              </a:rPr>
              <a:t>This Photo</a:t>
            </a:r>
            <a:r>
              <a:rPr lang="en-US" sz="900" dirty="0"/>
              <a:t> by Unknown Author is licensed under </a:t>
            </a:r>
            <a:r>
              <a:rPr lang="en-US" sz="900" dirty="0">
                <a:hlinkClick r:id="rId5" tooltip="https://creativecommons.org/licenses/by-nd/3.0/"/>
              </a:rPr>
              <a:t>CC BY-ND</a:t>
            </a:r>
            <a:endParaRPr lang="en-US" sz="900" dirty="0"/>
          </a:p>
        </p:txBody>
      </p:sp>
      <p:pic>
        <p:nvPicPr>
          <p:cNvPr id="17" name="Picture 16">
            <a:extLst>
              <a:ext uri="{FF2B5EF4-FFF2-40B4-BE49-F238E27FC236}">
                <a16:creationId xmlns:a16="http://schemas.microsoft.com/office/drawing/2014/main" id="{910311E0-1525-4187-B9C5-8948C3D5FDC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7013067" y="3649435"/>
            <a:ext cx="3836706" cy="2645229"/>
          </a:xfrm>
          <a:prstGeom prst="rect">
            <a:avLst/>
          </a:prstGeom>
        </p:spPr>
      </p:pic>
      <p:sp>
        <p:nvSpPr>
          <p:cNvPr id="19" name="TextBox 18">
            <a:extLst>
              <a:ext uri="{FF2B5EF4-FFF2-40B4-BE49-F238E27FC236}">
                <a16:creationId xmlns:a16="http://schemas.microsoft.com/office/drawing/2014/main" id="{C3E1597F-909C-4B43-8B81-1D1125EB25F0}"/>
              </a:ext>
            </a:extLst>
          </p:cNvPr>
          <p:cNvSpPr txBox="1"/>
          <p:nvPr/>
        </p:nvSpPr>
        <p:spPr>
          <a:xfrm>
            <a:off x="7013067" y="6927737"/>
            <a:ext cx="3836706" cy="230832"/>
          </a:xfrm>
          <a:prstGeom prst="rect">
            <a:avLst/>
          </a:prstGeom>
          <a:noFill/>
        </p:spPr>
        <p:txBody>
          <a:bodyPr wrap="square" rtlCol="0">
            <a:spAutoFit/>
          </a:bodyPr>
          <a:lstStyle/>
          <a:p>
            <a:r>
              <a:rPr lang="en-US" sz="900">
                <a:hlinkClick r:id="rId7" tooltip="https://www.bundabergnow.com/2020/10/26/bundaberg-police-vehicle-security-tips/"/>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283695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779A-A26D-439A-9161-13FF64AA1ABC}"/>
              </a:ext>
            </a:extLst>
          </p:cNvPr>
          <p:cNvSpPr>
            <a:spLocks noGrp="1"/>
          </p:cNvSpPr>
          <p:nvPr>
            <p:ph type="title"/>
          </p:nvPr>
        </p:nvSpPr>
        <p:spPr/>
        <p:txBody>
          <a:bodyPr/>
          <a:lstStyle/>
          <a:p>
            <a:r>
              <a:rPr lang="en-US" dirty="0"/>
              <a:t>What is a Fungible Token?</a:t>
            </a:r>
          </a:p>
        </p:txBody>
      </p:sp>
      <p:sp>
        <p:nvSpPr>
          <p:cNvPr id="3" name="Footer Placeholder 2">
            <a:extLst>
              <a:ext uri="{FF2B5EF4-FFF2-40B4-BE49-F238E27FC236}">
                <a16:creationId xmlns:a16="http://schemas.microsoft.com/office/drawing/2014/main" id="{C1831E84-9A24-4F00-BCE7-8B732358727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3C4F2753-A300-4C62-836A-CE96F313352B}"/>
              </a:ext>
            </a:extLst>
          </p:cNvPr>
          <p:cNvSpPr>
            <a:spLocks noGrp="1"/>
          </p:cNvSpPr>
          <p:nvPr>
            <p:ph type="sldNum" sz="quarter" idx="4"/>
          </p:nvPr>
        </p:nvSpPr>
        <p:spPr/>
        <p:txBody>
          <a:bodyPr/>
          <a:lstStyle/>
          <a:p>
            <a:fld id="{00F9DAA1-1DF7-43E0-8E29-0CE1148553C7}" type="slidenum">
              <a:rPr lang="en-US" smtClean="0"/>
              <a:pPr/>
              <a:t>14</a:t>
            </a:fld>
            <a:endParaRPr lang="en-US" dirty="0"/>
          </a:p>
        </p:txBody>
      </p:sp>
      <p:sp>
        <p:nvSpPr>
          <p:cNvPr id="5" name="Text Placeholder 4">
            <a:extLst>
              <a:ext uri="{FF2B5EF4-FFF2-40B4-BE49-F238E27FC236}">
                <a16:creationId xmlns:a16="http://schemas.microsoft.com/office/drawing/2014/main" id="{3A92E824-9CA5-4F07-9C61-CA7F64A708A6}"/>
              </a:ext>
            </a:extLst>
          </p:cNvPr>
          <p:cNvSpPr>
            <a:spLocks noGrp="1"/>
          </p:cNvSpPr>
          <p:nvPr>
            <p:ph type="body" sz="quarter" idx="10"/>
          </p:nvPr>
        </p:nvSpPr>
        <p:spPr/>
        <p:txBody>
          <a:bodyPr>
            <a:normAutofit/>
          </a:bodyPr>
          <a:lstStyle/>
          <a:p>
            <a:pPr marL="0" indent="0">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Fungible Tokens have a property that makes each Token be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exactly the same </a:t>
            </a:r>
            <a:r>
              <a:rPr lang="en-US" sz="1400" dirty="0">
                <a:effectLst/>
                <a:latin typeface="Calibri" panose="020F0502020204030204" pitchFamily="34" charset="0"/>
                <a:ea typeface="Calibri" panose="020F0502020204030204" pitchFamily="34" charset="0"/>
                <a:cs typeface="Times New Roman" panose="02020603050405020304" pitchFamily="18" charset="0"/>
              </a:rPr>
              <a:t>(in type and value) of another Token. Examples:</a:t>
            </a:r>
            <a:endParaRPr lang="en-US" sz="1400" dirty="0">
              <a:solidFill>
                <a:srgbClr val="4C4C4C"/>
              </a:solidFill>
              <a:latin typeface="system-ui"/>
              <a:ea typeface="Calibri" panose="020F0502020204030204" pitchFamily="34" charset="0"/>
              <a:cs typeface="Times New Roman" panose="02020603050405020304" pitchFamily="18" charset="0"/>
            </a:endParaRPr>
          </a:p>
          <a:p>
            <a:r>
              <a:rPr lang="en-US" b="0" i="0" dirty="0">
                <a:solidFill>
                  <a:srgbClr val="4C4C4C"/>
                </a:solidFill>
                <a:effectLst/>
                <a:latin typeface="system-ui"/>
              </a:rPr>
              <a:t>reputation points in an online platform</a:t>
            </a:r>
          </a:p>
          <a:p>
            <a:r>
              <a:rPr lang="en-US" b="0" i="0" dirty="0">
                <a:solidFill>
                  <a:srgbClr val="4C4C4C"/>
                </a:solidFill>
                <a:effectLst/>
                <a:latin typeface="system-ui"/>
              </a:rPr>
              <a:t>skills of a character in a game</a:t>
            </a:r>
          </a:p>
          <a:p>
            <a:r>
              <a:rPr lang="en-US" b="0" i="0" dirty="0">
                <a:solidFill>
                  <a:srgbClr val="4C4C4C"/>
                </a:solidFill>
                <a:effectLst/>
                <a:latin typeface="system-ui"/>
              </a:rPr>
              <a:t>lottery tickets</a:t>
            </a:r>
          </a:p>
          <a:p>
            <a:r>
              <a:rPr lang="en-US" b="0" i="0" dirty="0">
                <a:solidFill>
                  <a:srgbClr val="4C4C4C"/>
                </a:solidFill>
                <a:effectLst/>
                <a:latin typeface="system-ui"/>
              </a:rPr>
              <a:t>financial assets like a share in a company</a:t>
            </a:r>
          </a:p>
          <a:p>
            <a:r>
              <a:rPr lang="en-US" b="0" i="0" dirty="0">
                <a:solidFill>
                  <a:srgbClr val="4C4C4C"/>
                </a:solidFill>
                <a:effectLst/>
                <a:latin typeface="system-ui"/>
              </a:rPr>
              <a:t>a fiat currency like USD</a:t>
            </a:r>
          </a:p>
          <a:p>
            <a:r>
              <a:rPr lang="en-US" b="0" i="0" dirty="0">
                <a:solidFill>
                  <a:srgbClr val="4C4C4C"/>
                </a:solidFill>
                <a:effectLst/>
                <a:latin typeface="system-ui"/>
              </a:rPr>
              <a:t>an ounce of gold</a:t>
            </a:r>
          </a:p>
          <a:p>
            <a:r>
              <a:rPr lang="en-US" b="0" i="0" dirty="0">
                <a:solidFill>
                  <a:srgbClr val="4C4C4C"/>
                </a:solidFill>
                <a:effectLst/>
                <a:latin typeface="system-ui"/>
              </a:rPr>
              <a:t>and more...</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6" name="Text Placeholder 5">
            <a:extLst>
              <a:ext uri="{FF2B5EF4-FFF2-40B4-BE49-F238E27FC236}">
                <a16:creationId xmlns:a16="http://schemas.microsoft.com/office/drawing/2014/main" id="{8515844F-16B4-4249-A291-84ED132C44AE}"/>
              </a:ext>
            </a:extLst>
          </p:cNvPr>
          <p:cNvSpPr>
            <a:spLocks noGrp="1"/>
          </p:cNvSpPr>
          <p:nvPr>
            <p:ph type="body" sz="quarter" idx="16"/>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According to the Ethereum docs</a:t>
            </a:r>
            <a:endParaRPr lang="en-US" dirty="0"/>
          </a:p>
        </p:txBody>
      </p:sp>
    </p:spTree>
    <p:extLst>
      <p:ext uri="{BB962C8B-B14F-4D97-AF65-F5344CB8AC3E}">
        <p14:creationId xmlns:p14="http://schemas.microsoft.com/office/powerpoint/2010/main" val="3221064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779A-A26D-439A-9161-13FF64AA1ABC}"/>
              </a:ext>
            </a:extLst>
          </p:cNvPr>
          <p:cNvSpPr>
            <a:spLocks noGrp="1"/>
          </p:cNvSpPr>
          <p:nvPr>
            <p:ph type="title"/>
          </p:nvPr>
        </p:nvSpPr>
        <p:spPr/>
        <p:txBody>
          <a:bodyPr/>
          <a:lstStyle/>
          <a:p>
            <a:r>
              <a:rPr lang="en-US" dirty="0"/>
              <a:t>What is a Non-Fungible Token (NFT)?</a:t>
            </a:r>
          </a:p>
        </p:txBody>
      </p:sp>
      <p:sp>
        <p:nvSpPr>
          <p:cNvPr id="3" name="Footer Placeholder 2">
            <a:extLst>
              <a:ext uri="{FF2B5EF4-FFF2-40B4-BE49-F238E27FC236}">
                <a16:creationId xmlns:a16="http://schemas.microsoft.com/office/drawing/2014/main" id="{C1831E84-9A24-4F00-BCE7-8B732358727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3C4F2753-A300-4C62-836A-CE96F313352B}"/>
              </a:ext>
            </a:extLst>
          </p:cNvPr>
          <p:cNvSpPr>
            <a:spLocks noGrp="1"/>
          </p:cNvSpPr>
          <p:nvPr>
            <p:ph type="sldNum" sz="quarter" idx="4"/>
          </p:nvPr>
        </p:nvSpPr>
        <p:spPr/>
        <p:txBody>
          <a:bodyPr/>
          <a:lstStyle/>
          <a:p>
            <a:fld id="{00F9DAA1-1DF7-43E0-8E29-0CE1148553C7}" type="slidenum">
              <a:rPr lang="en-US" smtClean="0"/>
              <a:pPr/>
              <a:t>15</a:t>
            </a:fld>
            <a:endParaRPr lang="en-US" dirty="0"/>
          </a:p>
        </p:txBody>
      </p:sp>
      <p:sp>
        <p:nvSpPr>
          <p:cNvPr id="5" name="Text Placeholder 4">
            <a:extLst>
              <a:ext uri="{FF2B5EF4-FFF2-40B4-BE49-F238E27FC236}">
                <a16:creationId xmlns:a16="http://schemas.microsoft.com/office/drawing/2014/main" id="{3A92E824-9CA5-4F07-9C61-CA7F64A708A6}"/>
              </a:ext>
            </a:extLst>
          </p:cNvPr>
          <p:cNvSpPr>
            <a:spLocks noGrp="1"/>
          </p:cNvSpPr>
          <p:nvPr>
            <p:ph type="body" sz="quarter" idx="10"/>
          </p:nvPr>
        </p:nvSpPr>
        <p:spPr/>
        <p:txBody>
          <a:bodyPr>
            <a:normAutofit/>
          </a:bodyPr>
          <a:lstStyle/>
          <a:p>
            <a:pPr marL="0" indent="0">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A Non-Fungible Token (NFT) is used to identify something or someone in a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unique way</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Calibri" panose="020F0502020204030204" pitchFamily="34" charset="0"/>
                <a:ea typeface="Calibri" panose="020F0502020204030204" pitchFamily="34" charset="0"/>
                <a:cs typeface="Times New Roman" panose="02020603050405020304" pitchFamily="18" charset="0"/>
              </a:rPr>
              <a:t>This type of Token is perfect to be used on platforms that offer collectible items, access keys, lottery tickets, numbered seats for concerts and sports matches, etc.</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Calibri" panose="020F0502020204030204" pitchFamily="34" charset="0"/>
                <a:ea typeface="Calibri" panose="020F0502020204030204" pitchFamily="34" charset="0"/>
                <a:cs typeface="Times New Roman" panose="02020603050405020304" pitchFamily="18" charset="0"/>
              </a:rPr>
              <a:t>T</a:t>
            </a:r>
            <a:r>
              <a:rPr lang="en-US" b="0" i="0" dirty="0">
                <a:solidFill>
                  <a:srgbClr val="4C4C4C"/>
                </a:solidFill>
                <a:effectLst/>
                <a:latin typeface="system-ui"/>
              </a:rPr>
              <a:t>his type of Token is unique and can have different value than another Token from the same Smart Contract, maybe due to its age, rarity or even something else like its visual.</a:t>
            </a:r>
            <a:br>
              <a:rPr lang="en-US" b="0" i="0" dirty="0">
                <a:solidFill>
                  <a:srgbClr val="4C4C4C"/>
                </a:solidFill>
                <a:effectLst/>
                <a:latin typeface="system-ui"/>
              </a:rPr>
            </a:br>
            <a:endParaRPr lang="en-US" dirty="0">
              <a:solidFill>
                <a:srgbClr val="4C4C4C"/>
              </a:solidFill>
              <a:latin typeface="system-ui"/>
            </a:endParaRPr>
          </a:p>
          <a:p>
            <a:r>
              <a:rPr lang="en-US" b="0" i="0" dirty="0">
                <a:solidFill>
                  <a:srgbClr val="4C4C4C"/>
                </a:solidFill>
                <a:effectLst/>
                <a:latin typeface="system-ui"/>
              </a:rPr>
              <a:t>On Ethereum, all NFTs have a uint256 variable called </a:t>
            </a:r>
            <a:r>
              <a:rPr lang="en-US" b="1" i="0" dirty="0" err="1">
                <a:solidFill>
                  <a:srgbClr val="4C4C4C"/>
                </a:solidFill>
                <a:effectLst/>
                <a:latin typeface="system-ui"/>
              </a:rPr>
              <a:t>tokenId</a:t>
            </a:r>
            <a:r>
              <a:rPr lang="en-US" b="0" i="0" dirty="0">
                <a:solidFill>
                  <a:srgbClr val="4C4C4C"/>
                </a:solidFill>
                <a:effectLst/>
                <a:latin typeface="system-ui"/>
              </a:rPr>
              <a:t>, so for any token the pair </a:t>
            </a:r>
            <a:br>
              <a:rPr lang="en-US" b="0" i="0" dirty="0">
                <a:solidFill>
                  <a:srgbClr val="4C4C4C"/>
                </a:solidFill>
                <a:effectLst/>
                <a:latin typeface="system-ui"/>
              </a:rPr>
            </a:br>
            <a:r>
              <a:rPr lang="en-US" b="1" i="0" dirty="0">
                <a:solidFill>
                  <a:srgbClr val="4C4C4C"/>
                </a:solidFill>
                <a:effectLst/>
                <a:latin typeface="system-ui"/>
              </a:rPr>
              <a:t>(contract address, </a:t>
            </a:r>
            <a:r>
              <a:rPr lang="en-US" b="1" i="0" dirty="0" err="1">
                <a:solidFill>
                  <a:srgbClr val="4C4C4C"/>
                </a:solidFill>
                <a:effectLst/>
                <a:latin typeface="system-ui"/>
              </a:rPr>
              <a:t>tokenId</a:t>
            </a:r>
            <a:r>
              <a:rPr lang="en-US" b="1" i="0" dirty="0">
                <a:solidFill>
                  <a:srgbClr val="4C4C4C"/>
                </a:solidFill>
                <a:effectLst/>
                <a:latin typeface="system-ui"/>
              </a:rPr>
              <a:t>)</a:t>
            </a:r>
            <a:r>
              <a:rPr lang="en-US" b="0" i="0" dirty="0">
                <a:solidFill>
                  <a:srgbClr val="4C4C4C"/>
                </a:solidFill>
                <a:effectLst/>
                <a:latin typeface="system-ui"/>
              </a:rPr>
              <a:t> must be globally unique. </a:t>
            </a:r>
            <a:br>
              <a:rPr lang="en-US" b="0" i="0" dirty="0">
                <a:solidFill>
                  <a:srgbClr val="4C4C4C"/>
                </a:solidFill>
                <a:effectLst/>
                <a:latin typeface="system-ui"/>
              </a:rPr>
            </a:br>
            <a:endParaRPr lang="en-US" dirty="0">
              <a:solidFill>
                <a:srgbClr val="4C4C4C"/>
              </a:solidFill>
              <a:latin typeface="system-ui"/>
            </a:endParaRPr>
          </a:p>
          <a:p>
            <a:r>
              <a:rPr lang="en-US" dirty="0">
                <a:solidFill>
                  <a:srgbClr val="4C4C4C"/>
                </a:solidFill>
                <a:latin typeface="system-ui"/>
              </a:rPr>
              <a:t>A</a:t>
            </a:r>
            <a:r>
              <a:rPr lang="en-US" b="0" i="0" dirty="0">
                <a:solidFill>
                  <a:srgbClr val="4C4C4C"/>
                </a:solidFill>
                <a:effectLst/>
                <a:latin typeface="system-ui"/>
              </a:rPr>
              <a:t>n app can have a "converter" that uses the </a:t>
            </a:r>
            <a:r>
              <a:rPr lang="en-US" b="0" i="0" dirty="0" err="1">
                <a:solidFill>
                  <a:srgbClr val="4C4C4C"/>
                </a:solidFill>
                <a:effectLst/>
                <a:latin typeface="system-ui"/>
              </a:rPr>
              <a:t>tokenId</a:t>
            </a:r>
            <a:r>
              <a:rPr lang="en-US" b="0" i="0" dirty="0">
                <a:solidFill>
                  <a:srgbClr val="4C4C4C"/>
                </a:solidFill>
                <a:effectLst/>
                <a:latin typeface="system-ui"/>
              </a:rPr>
              <a:t> as input and outputs an image of something cool, like zombies, weapons, skills or amazing kitties!</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6" name="Text Placeholder 5">
            <a:extLst>
              <a:ext uri="{FF2B5EF4-FFF2-40B4-BE49-F238E27FC236}">
                <a16:creationId xmlns:a16="http://schemas.microsoft.com/office/drawing/2014/main" id="{8515844F-16B4-4249-A291-84ED132C44AE}"/>
              </a:ext>
            </a:extLst>
          </p:cNvPr>
          <p:cNvSpPr>
            <a:spLocks noGrp="1"/>
          </p:cNvSpPr>
          <p:nvPr>
            <p:ph type="body" sz="quarter" idx="16"/>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According to the Ethereum docs</a:t>
            </a:r>
            <a:endParaRPr lang="en-US" dirty="0"/>
          </a:p>
        </p:txBody>
      </p:sp>
    </p:spTree>
    <p:extLst>
      <p:ext uri="{BB962C8B-B14F-4D97-AF65-F5344CB8AC3E}">
        <p14:creationId xmlns:p14="http://schemas.microsoft.com/office/powerpoint/2010/main" val="401799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BB2A22-4922-4DEF-9DB5-EFC2C6646730}"/>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144C4C05-D749-40F3-A5B1-CDCC73B47D84}"/>
              </a:ext>
            </a:extLst>
          </p:cNvPr>
          <p:cNvSpPr>
            <a:spLocks noGrp="1"/>
          </p:cNvSpPr>
          <p:nvPr>
            <p:ph type="sldNum" sz="quarter" idx="4"/>
          </p:nvPr>
        </p:nvSpPr>
        <p:spPr/>
        <p:txBody>
          <a:bodyPr/>
          <a:lstStyle/>
          <a:p>
            <a:fld id="{00F9DAA1-1DF7-43E0-8E29-0CE1148553C7}" type="slidenum">
              <a:rPr lang="en-US" smtClean="0"/>
              <a:pPr/>
              <a:t>16</a:t>
            </a:fld>
            <a:endParaRPr lang="en-US" dirty="0"/>
          </a:p>
        </p:txBody>
      </p:sp>
      <p:sp>
        <p:nvSpPr>
          <p:cNvPr id="7" name="Title 6">
            <a:extLst>
              <a:ext uri="{FF2B5EF4-FFF2-40B4-BE49-F238E27FC236}">
                <a16:creationId xmlns:a16="http://schemas.microsoft.com/office/drawing/2014/main" id="{19FD1D32-D41E-4A45-B0F4-B3B6F339B9A4}"/>
              </a:ext>
            </a:extLst>
          </p:cNvPr>
          <p:cNvSpPr>
            <a:spLocks noGrp="1"/>
          </p:cNvSpPr>
          <p:nvPr>
            <p:ph type="title"/>
          </p:nvPr>
        </p:nvSpPr>
        <p:spPr/>
        <p:txBody>
          <a:bodyPr/>
          <a:lstStyle/>
          <a:p>
            <a:r>
              <a:rPr lang="en-US" dirty="0"/>
              <a:t>Token Examples</a:t>
            </a:r>
          </a:p>
        </p:txBody>
      </p:sp>
      <p:sp>
        <p:nvSpPr>
          <p:cNvPr id="9" name="Rectangle 8">
            <a:extLst>
              <a:ext uri="{FF2B5EF4-FFF2-40B4-BE49-F238E27FC236}">
                <a16:creationId xmlns:a16="http://schemas.microsoft.com/office/drawing/2014/main" id="{81DA05D4-7168-4DFF-8BDB-21D72B9A6EFD}"/>
              </a:ext>
            </a:extLst>
          </p:cNvPr>
          <p:cNvSpPr/>
          <p:nvPr/>
        </p:nvSpPr>
        <p:spPr>
          <a:xfrm>
            <a:off x="6293985" y="1085396"/>
            <a:ext cx="5342845" cy="497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Non-Fungible Token (NFT)</a:t>
            </a:r>
          </a:p>
        </p:txBody>
      </p:sp>
      <p:sp>
        <p:nvSpPr>
          <p:cNvPr id="10" name="Rectangle 9">
            <a:extLst>
              <a:ext uri="{FF2B5EF4-FFF2-40B4-BE49-F238E27FC236}">
                <a16:creationId xmlns:a16="http://schemas.microsoft.com/office/drawing/2014/main" id="{75732A6C-CCE6-4BF4-9A50-DF0778DC4037}"/>
              </a:ext>
            </a:extLst>
          </p:cNvPr>
          <p:cNvSpPr/>
          <p:nvPr/>
        </p:nvSpPr>
        <p:spPr>
          <a:xfrm>
            <a:off x="753155" y="1085396"/>
            <a:ext cx="5342845" cy="4975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Fungible Token</a:t>
            </a:r>
          </a:p>
        </p:txBody>
      </p:sp>
      <p:grpSp>
        <p:nvGrpSpPr>
          <p:cNvPr id="14" name="Group 13">
            <a:extLst>
              <a:ext uri="{FF2B5EF4-FFF2-40B4-BE49-F238E27FC236}">
                <a16:creationId xmlns:a16="http://schemas.microsoft.com/office/drawing/2014/main" id="{EB87B299-4FCD-4E79-AC9E-7C732D9575CD}"/>
              </a:ext>
            </a:extLst>
          </p:cNvPr>
          <p:cNvGrpSpPr/>
          <p:nvPr/>
        </p:nvGrpSpPr>
        <p:grpSpPr>
          <a:xfrm>
            <a:off x="7714570" y="1964971"/>
            <a:ext cx="4275305" cy="2239312"/>
            <a:chOff x="6293985" y="1695548"/>
            <a:chExt cx="4275305" cy="2239312"/>
          </a:xfrm>
          <a:effectLst>
            <a:outerShdw blurRad="50800" dist="38100" dir="2700000" algn="tl" rotWithShape="0">
              <a:prstClr val="black">
                <a:alpha val="40000"/>
              </a:prstClr>
            </a:outerShdw>
          </a:effectLst>
        </p:grpSpPr>
        <p:pic>
          <p:nvPicPr>
            <p:cNvPr id="12" name="Picture 11">
              <a:extLst>
                <a:ext uri="{FF2B5EF4-FFF2-40B4-BE49-F238E27FC236}">
                  <a16:creationId xmlns:a16="http://schemas.microsoft.com/office/drawing/2014/main" id="{D09C0B3C-ED5F-4D04-98BF-B97CC096C6F4}"/>
                </a:ext>
              </a:extLst>
            </p:cNvPr>
            <p:cNvPicPr>
              <a:picLocks noChangeAspect="1"/>
            </p:cNvPicPr>
            <p:nvPr/>
          </p:nvPicPr>
          <p:blipFill>
            <a:blip r:embed="rId3"/>
            <a:stretch>
              <a:fillRect/>
            </a:stretch>
          </p:blipFill>
          <p:spPr>
            <a:xfrm>
              <a:off x="6293985" y="1695548"/>
              <a:ext cx="4275304" cy="2239312"/>
            </a:xfrm>
            <a:prstGeom prst="rect">
              <a:avLst/>
            </a:prstGeom>
          </p:spPr>
        </p:pic>
        <p:sp>
          <p:nvSpPr>
            <p:cNvPr id="13" name="Rectangle 12">
              <a:extLst>
                <a:ext uri="{FF2B5EF4-FFF2-40B4-BE49-F238E27FC236}">
                  <a16:creationId xmlns:a16="http://schemas.microsoft.com/office/drawing/2014/main" id="{28BB2C58-D574-45A0-8AF6-AE23C6ED6C2E}"/>
                </a:ext>
              </a:extLst>
            </p:cNvPr>
            <p:cNvSpPr/>
            <p:nvPr/>
          </p:nvSpPr>
          <p:spPr>
            <a:xfrm>
              <a:off x="7682594" y="3602928"/>
              <a:ext cx="2886696" cy="331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Crypto Kitties (Collectibles)</a:t>
              </a:r>
            </a:p>
          </p:txBody>
        </p:sp>
      </p:grpSp>
      <p:grpSp>
        <p:nvGrpSpPr>
          <p:cNvPr id="17" name="Group 16">
            <a:extLst>
              <a:ext uri="{FF2B5EF4-FFF2-40B4-BE49-F238E27FC236}">
                <a16:creationId xmlns:a16="http://schemas.microsoft.com/office/drawing/2014/main" id="{680775BB-C38D-4C32-AD75-743383871CE0}"/>
              </a:ext>
            </a:extLst>
          </p:cNvPr>
          <p:cNvGrpSpPr/>
          <p:nvPr/>
        </p:nvGrpSpPr>
        <p:grpSpPr>
          <a:xfrm>
            <a:off x="7784306" y="4164267"/>
            <a:ext cx="4275305" cy="2082749"/>
            <a:chOff x="6293985" y="1773829"/>
            <a:chExt cx="4275305" cy="2082749"/>
          </a:xfrm>
          <a:effectLst>
            <a:outerShdw blurRad="50800" dist="38100" dir="2700000" algn="tl" rotWithShape="0">
              <a:prstClr val="black">
                <a:alpha val="40000"/>
              </a:prstClr>
            </a:outerShdw>
          </a:effectLst>
        </p:grpSpPr>
        <p:pic>
          <p:nvPicPr>
            <p:cNvPr id="18" name="Picture 17">
              <a:extLst>
                <a:ext uri="{FF2B5EF4-FFF2-40B4-BE49-F238E27FC236}">
                  <a16:creationId xmlns:a16="http://schemas.microsoft.com/office/drawing/2014/main" id="{F6888CC5-B952-4120-8F29-433C775338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93985" y="1773829"/>
              <a:ext cx="4275304" cy="2082749"/>
            </a:xfrm>
            <a:prstGeom prst="rect">
              <a:avLst/>
            </a:prstGeom>
          </p:spPr>
        </p:pic>
        <p:sp>
          <p:nvSpPr>
            <p:cNvPr id="19" name="Rectangle 18">
              <a:extLst>
                <a:ext uri="{FF2B5EF4-FFF2-40B4-BE49-F238E27FC236}">
                  <a16:creationId xmlns:a16="http://schemas.microsoft.com/office/drawing/2014/main" id="{DA5B7927-7F41-417C-9980-D4F082027CD1}"/>
                </a:ext>
              </a:extLst>
            </p:cNvPr>
            <p:cNvSpPr/>
            <p:nvPr/>
          </p:nvSpPr>
          <p:spPr>
            <a:xfrm>
              <a:off x="7261793" y="3513119"/>
              <a:ext cx="3307497" cy="331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Bored Ape Yacht Club (Membership)</a:t>
              </a:r>
            </a:p>
          </p:txBody>
        </p:sp>
      </p:grpSp>
      <p:grpSp>
        <p:nvGrpSpPr>
          <p:cNvPr id="22" name="Group 21">
            <a:extLst>
              <a:ext uri="{FF2B5EF4-FFF2-40B4-BE49-F238E27FC236}">
                <a16:creationId xmlns:a16="http://schemas.microsoft.com/office/drawing/2014/main" id="{14D54848-A615-4C5C-846C-68944504A471}"/>
              </a:ext>
            </a:extLst>
          </p:cNvPr>
          <p:cNvGrpSpPr/>
          <p:nvPr/>
        </p:nvGrpSpPr>
        <p:grpSpPr>
          <a:xfrm>
            <a:off x="6294974" y="4164301"/>
            <a:ext cx="3930145" cy="2318461"/>
            <a:chOff x="6664780" y="1538117"/>
            <a:chExt cx="3930145" cy="2318461"/>
          </a:xfrm>
          <a:effectLst>
            <a:outerShdw blurRad="50800" dist="38100" dir="2700000" algn="tl" rotWithShape="0">
              <a:prstClr val="black">
                <a:alpha val="40000"/>
              </a:prstClr>
            </a:outerShdw>
          </a:effectLst>
        </p:grpSpPr>
        <p:pic>
          <p:nvPicPr>
            <p:cNvPr id="23" name="Picture 22">
              <a:extLst>
                <a:ext uri="{FF2B5EF4-FFF2-40B4-BE49-F238E27FC236}">
                  <a16:creationId xmlns:a16="http://schemas.microsoft.com/office/drawing/2014/main" id="{000E4D6E-A111-41DF-A96D-5A20BA73DA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67626" y="1538117"/>
              <a:ext cx="3927299" cy="2318461"/>
            </a:xfrm>
            <a:prstGeom prst="rect">
              <a:avLst/>
            </a:prstGeom>
          </p:spPr>
        </p:pic>
        <p:sp>
          <p:nvSpPr>
            <p:cNvPr id="24" name="Rectangle 23">
              <a:extLst>
                <a:ext uri="{FF2B5EF4-FFF2-40B4-BE49-F238E27FC236}">
                  <a16:creationId xmlns:a16="http://schemas.microsoft.com/office/drawing/2014/main" id="{B22756DA-F609-4F54-A5B0-5446A3E3DA38}"/>
                </a:ext>
              </a:extLst>
            </p:cNvPr>
            <p:cNvSpPr/>
            <p:nvPr/>
          </p:nvSpPr>
          <p:spPr>
            <a:xfrm>
              <a:off x="6664780" y="3513119"/>
              <a:ext cx="3183329" cy="331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Ethereum Name Service (Ownership)</a:t>
              </a:r>
            </a:p>
          </p:txBody>
        </p:sp>
      </p:grpSp>
      <p:grpSp>
        <p:nvGrpSpPr>
          <p:cNvPr id="25" name="Group 24">
            <a:extLst>
              <a:ext uri="{FF2B5EF4-FFF2-40B4-BE49-F238E27FC236}">
                <a16:creationId xmlns:a16="http://schemas.microsoft.com/office/drawing/2014/main" id="{37431E1B-21AD-4F3F-BC8C-92D48CCCE49A}"/>
              </a:ext>
            </a:extLst>
          </p:cNvPr>
          <p:cNvGrpSpPr/>
          <p:nvPr/>
        </p:nvGrpSpPr>
        <p:grpSpPr>
          <a:xfrm>
            <a:off x="6293985" y="1640602"/>
            <a:ext cx="3930145" cy="2262207"/>
            <a:chOff x="6664780" y="1582844"/>
            <a:chExt cx="3930145" cy="2262207"/>
          </a:xfrm>
          <a:effectLst>
            <a:outerShdw blurRad="50800" dist="38100" dir="2700000" algn="tl" rotWithShape="0">
              <a:prstClr val="black">
                <a:alpha val="40000"/>
              </a:prstClr>
            </a:outerShdw>
          </a:effectLst>
        </p:grpSpPr>
        <p:pic>
          <p:nvPicPr>
            <p:cNvPr id="26" name="Picture 25">
              <a:extLst>
                <a:ext uri="{FF2B5EF4-FFF2-40B4-BE49-F238E27FC236}">
                  <a16:creationId xmlns:a16="http://schemas.microsoft.com/office/drawing/2014/main" id="{1F59E9C8-C5EF-4074-9E45-F1E0F56098C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67626" y="1582844"/>
              <a:ext cx="3927299" cy="2229006"/>
            </a:xfrm>
            <a:prstGeom prst="rect">
              <a:avLst/>
            </a:prstGeom>
          </p:spPr>
        </p:pic>
        <p:sp>
          <p:nvSpPr>
            <p:cNvPr id="27" name="Rectangle 26">
              <a:extLst>
                <a:ext uri="{FF2B5EF4-FFF2-40B4-BE49-F238E27FC236}">
                  <a16:creationId xmlns:a16="http://schemas.microsoft.com/office/drawing/2014/main" id="{33E13DBE-4EDB-4903-8BA0-451540B81456}"/>
                </a:ext>
              </a:extLst>
            </p:cNvPr>
            <p:cNvSpPr/>
            <p:nvPr/>
          </p:nvSpPr>
          <p:spPr>
            <a:xfrm>
              <a:off x="6664780" y="3513119"/>
              <a:ext cx="3183329" cy="331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Gods Unchained (Game)</a:t>
              </a:r>
            </a:p>
          </p:txBody>
        </p:sp>
      </p:grpSp>
      <p:grpSp>
        <p:nvGrpSpPr>
          <p:cNvPr id="39" name="Group 38">
            <a:extLst>
              <a:ext uri="{FF2B5EF4-FFF2-40B4-BE49-F238E27FC236}">
                <a16:creationId xmlns:a16="http://schemas.microsoft.com/office/drawing/2014/main" id="{0DC0EE99-FCC6-4FB3-930C-FE9596F8A6F3}"/>
              </a:ext>
            </a:extLst>
          </p:cNvPr>
          <p:cNvGrpSpPr/>
          <p:nvPr/>
        </p:nvGrpSpPr>
        <p:grpSpPr>
          <a:xfrm>
            <a:off x="752447" y="1748879"/>
            <a:ext cx="3724364" cy="4671823"/>
            <a:chOff x="753155" y="1575193"/>
            <a:chExt cx="3724364" cy="4671823"/>
          </a:xfrm>
          <a:effectLst>
            <a:outerShdw blurRad="50800" dist="38100" dir="2700000" algn="tl" rotWithShape="0">
              <a:prstClr val="black">
                <a:alpha val="40000"/>
              </a:prstClr>
            </a:outerShdw>
          </a:effectLst>
        </p:grpSpPr>
        <p:grpSp>
          <p:nvGrpSpPr>
            <p:cNvPr id="37" name="Group 36">
              <a:extLst>
                <a:ext uri="{FF2B5EF4-FFF2-40B4-BE49-F238E27FC236}">
                  <a16:creationId xmlns:a16="http://schemas.microsoft.com/office/drawing/2014/main" id="{BEC15436-3765-47A6-8A5B-76679123164B}"/>
                </a:ext>
              </a:extLst>
            </p:cNvPr>
            <p:cNvGrpSpPr/>
            <p:nvPr/>
          </p:nvGrpSpPr>
          <p:grpSpPr>
            <a:xfrm>
              <a:off x="753155" y="1685008"/>
              <a:ext cx="3724364" cy="4562008"/>
              <a:chOff x="802139" y="1753959"/>
              <a:chExt cx="4655523" cy="5702593"/>
            </a:xfrm>
            <a:effectLst>
              <a:outerShdw blurRad="50800" dist="38100" dir="2700000" algn="tl" rotWithShape="0">
                <a:prstClr val="black">
                  <a:alpha val="40000"/>
                </a:prstClr>
              </a:outerShdw>
            </a:effectLst>
          </p:grpSpPr>
          <p:pic>
            <p:nvPicPr>
              <p:cNvPr id="34" name="Picture 33">
                <a:extLst>
                  <a:ext uri="{FF2B5EF4-FFF2-40B4-BE49-F238E27FC236}">
                    <a16:creationId xmlns:a16="http://schemas.microsoft.com/office/drawing/2014/main" id="{5A5BC020-0413-4125-A076-3AA99754289D}"/>
                  </a:ext>
                </a:extLst>
              </p:cNvPr>
              <p:cNvPicPr>
                <a:picLocks noChangeAspect="1"/>
              </p:cNvPicPr>
              <p:nvPr/>
            </p:nvPicPr>
            <p:blipFill>
              <a:blip r:embed="rId7"/>
              <a:stretch>
                <a:fillRect/>
              </a:stretch>
            </p:blipFill>
            <p:spPr>
              <a:xfrm>
                <a:off x="802139" y="1753959"/>
                <a:ext cx="2248016" cy="5702593"/>
              </a:xfrm>
              <a:prstGeom prst="rect">
                <a:avLst/>
              </a:prstGeom>
            </p:spPr>
          </p:pic>
          <p:pic>
            <p:nvPicPr>
              <p:cNvPr id="36" name="Picture 35">
                <a:extLst>
                  <a:ext uri="{FF2B5EF4-FFF2-40B4-BE49-F238E27FC236}">
                    <a16:creationId xmlns:a16="http://schemas.microsoft.com/office/drawing/2014/main" id="{452C0A0B-FF64-4A8C-9D7D-738DD5D6A6C1}"/>
                  </a:ext>
                </a:extLst>
              </p:cNvPr>
              <p:cNvPicPr>
                <a:picLocks noChangeAspect="1"/>
              </p:cNvPicPr>
              <p:nvPr/>
            </p:nvPicPr>
            <p:blipFill rotWithShape="1">
              <a:blip r:embed="rId8"/>
              <a:srcRect b="1102"/>
              <a:stretch/>
            </p:blipFill>
            <p:spPr>
              <a:xfrm>
                <a:off x="3057239" y="1753959"/>
                <a:ext cx="2400423" cy="5702593"/>
              </a:xfrm>
              <a:prstGeom prst="rect">
                <a:avLst/>
              </a:prstGeom>
            </p:spPr>
          </p:pic>
        </p:grpSp>
        <p:sp>
          <p:nvSpPr>
            <p:cNvPr id="38" name="Rectangle 37">
              <a:extLst>
                <a:ext uri="{FF2B5EF4-FFF2-40B4-BE49-F238E27FC236}">
                  <a16:creationId xmlns:a16="http://schemas.microsoft.com/office/drawing/2014/main" id="{4BD328D3-0EB4-4D58-82DF-DE1A8E1F209B}"/>
                </a:ext>
              </a:extLst>
            </p:cNvPr>
            <p:cNvSpPr/>
            <p:nvPr/>
          </p:nvSpPr>
          <p:spPr>
            <a:xfrm>
              <a:off x="753155" y="1575193"/>
              <a:ext cx="3724363" cy="3319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Cryptocurrencies</a:t>
              </a:r>
            </a:p>
          </p:txBody>
        </p:sp>
      </p:grpSp>
      <p:grpSp>
        <p:nvGrpSpPr>
          <p:cNvPr id="43" name="Group 42">
            <a:extLst>
              <a:ext uri="{FF2B5EF4-FFF2-40B4-BE49-F238E27FC236}">
                <a16:creationId xmlns:a16="http://schemas.microsoft.com/office/drawing/2014/main" id="{2FEEBB96-D54A-4559-A8D1-E1835337268D}"/>
              </a:ext>
            </a:extLst>
          </p:cNvPr>
          <p:cNvGrpSpPr/>
          <p:nvPr/>
        </p:nvGrpSpPr>
        <p:grpSpPr>
          <a:xfrm>
            <a:off x="2646064" y="2670082"/>
            <a:ext cx="2827998" cy="2045306"/>
            <a:chOff x="2367426" y="2664562"/>
            <a:chExt cx="2827998" cy="2045306"/>
          </a:xfrm>
          <a:effectLst>
            <a:outerShdw blurRad="50800" dist="38100" dir="2700000" algn="tl" rotWithShape="0">
              <a:prstClr val="black">
                <a:alpha val="40000"/>
              </a:prstClr>
            </a:outerShdw>
          </a:effectLst>
        </p:grpSpPr>
        <p:pic>
          <p:nvPicPr>
            <p:cNvPr id="41" name="Picture 40">
              <a:extLst>
                <a:ext uri="{FF2B5EF4-FFF2-40B4-BE49-F238E27FC236}">
                  <a16:creationId xmlns:a16="http://schemas.microsoft.com/office/drawing/2014/main" id="{A5026688-A833-437F-A9B8-550D8A522F37}"/>
                </a:ext>
              </a:extLst>
            </p:cNvPr>
            <p:cNvPicPr>
              <a:picLocks noChangeAspect="1"/>
            </p:cNvPicPr>
            <p:nvPr/>
          </p:nvPicPr>
          <p:blipFill>
            <a:blip r:embed="rId9"/>
            <a:stretch>
              <a:fillRect/>
            </a:stretch>
          </p:blipFill>
          <p:spPr>
            <a:xfrm>
              <a:off x="2367426" y="2755105"/>
              <a:ext cx="2827997" cy="1954763"/>
            </a:xfrm>
            <a:prstGeom prst="rect">
              <a:avLst/>
            </a:prstGeom>
          </p:spPr>
        </p:pic>
        <p:sp>
          <p:nvSpPr>
            <p:cNvPr id="42" name="Rectangle 41">
              <a:extLst>
                <a:ext uri="{FF2B5EF4-FFF2-40B4-BE49-F238E27FC236}">
                  <a16:creationId xmlns:a16="http://schemas.microsoft.com/office/drawing/2014/main" id="{42DF22C8-BB29-4F29-8EA6-4A92B1A488A7}"/>
                </a:ext>
              </a:extLst>
            </p:cNvPr>
            <p:cNvSpPr/>
            <p:nvPr/>
          </p:nvSpPr>
          <p:spPr>
            <a:xfrm>
              <a:off x="2367426" y="2664562"/>
              <a:ext cx="2827998" cy="3319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Metaverse (Buy Land)</a:t>
              </a:r>
            </a:p>
          </p:txBody>
        </p:sp>
      </p:grpSp>
      <p:grpSp>
        <p:nvGrpSpPr>
          <p:cNvPr id="46" name="Group 45">
            <a:extLst>
              <a:ext uri="{FF2B5EF4-FFF2-40B4-BE49-F238E27FC236}">
                <a16:creationId xmlns:a16="http://schemas.microsoft.com/office/drawing/2014/main" id="{8A130106-BE79-4F44-ACE2-F45CAC2EEAD5}"/>
              </a:ext>
            </a:extLst>
          </p:cNvPr>
          <p:cNvGrpSpPr/>
          <p:nvPr/>
        </p:nvGrpSpPr>
        <p:grpSpPr>
          <a:xfrm>
            <a:off x="871648" y="3494698"/>
            <a:ext cx="2827998" cy="1223537"/>
            <a:chOff x="2367426" y="2664562"/>
            <a:chExt cx="2827998" cy="1223537"/>
          </a:xfrm>
          <a:effectLst>
            <a:outerShdw blurRad="50800" dist="38100" dir="2700000" algn="tl" rotWithShape="0">
              <a:prstClr val="black">
                <a:alpha val="40000"/>
              </a:prstClr>
            </a:outerShdw>
          </a:effectLst>
        </p:grpSpPr>
        <p:pic>
          <p:nvPicPr>
            <p:cNvPr id="47" name="Picture 46">
              <a:extLst>
                <a:ext uri="{FF2B5EF4-FFF2-40B4-BE49-F238E27FC236}">
                  <a16:creationId xmlns:a16="http://schemas.microsoft.com/office/drawing/2014/main" id="{1600A3A8-F766-4834-A772-2E994AC6D94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367426" y="2923741"/>
              <a:ext cx="2827997" cy="964358"/>
            </a:xfrm>
            <a:prstGeom prst="rect">
              <a:avLst/>
            </a:prstGeom>
          </p:spPr>
        </p:pic>
        <p:sp>
          <p:nvSpPr>
            <p:cNvPr id="48" name="Rectangle 47">
              <a:extLst>
                <a:ext uri="{FF2B5EF4-FFF2-40B4-BE49-F238E27FC236}">
                  <a16:creationId xmlns:a16="http://schemas.microsoft.com/office/drawing/2014/main" id="{BA80BD69-9795-4C07-AEE4-EB0014D74CF5}"/>
                </a:ext>
              </a:extLst>
            </p:cNvPr>
            <p:cNvSpPr/>
            <p:nvPr/>
          </p:nvSpPr>
          <p:spPr>
            <a:xfrm>
              <a:off x="2367426" y="2664562"/>
              <a:ext cx="2827998" cy="3319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City Coins (Fund Public Works)</a:t>
              </a:r>
            </a:p>
          </p:txBody>
        </p:sp>
      </p:grpSp>
      <p:grpSp>
        <p:nvGrpSpPr>
          <p:cNvPr id="51" name="Group 50">
            <a:extLst>
              <a:ext uri="{FF2B5EF4-FFF2-40B4-BE49-F238E27FC236}">
                <a16:creationId xmlns:a16="http://schemas.microsoft.com/office/drawing/2014/main" id="{153332F2-E845-4E1E-BA39-01D05E53EBDD}"/>
              </a:ext>
            </a:extLst>
          </p:cNvPr>
          <p:cNvGrpSpPr/>
          <p:nvPr/>
        </p:nvGrpSpPr>
        <p:grpSpPr>
          <a:xfrm>
            <a:off x="3032463" y="4169436"/>
            <a:ext cx="2786771" cy="2161723"/>
            <a:chOff x="2341574" y="2664562"/>
            <a:chExt cx="2786771" cy="2161723"/>
          </a:xfrm>
          <a:effectLst>
            <a:outerShdw blurRad="50800" dist="38100" dir="2700000" algn="tl" rotWithShape="0">
              <a:prstClr val="black">
                <a:alpha val="40000"/>
              </a:prstClr>
            </a:outerShdw>
          </a:effectLst>
        </p:grpSpPr>
        <p:pic>
          <p:nvPicPr>
            <p:cNvPr id="52" name="Picture 51">
              <a:extLst>
                <a:ext uri="{FF2B5EF4-FFF2-40B4-BE49-F238E27FC236}">
                  <a16:creationId xmlns:a16="http://schemas.microsoft.com/office/drawing/2014/main" id="{B1042162-0E38-481F-83D6-1DA9E5E5DA0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341574" y="2804089"/>
              <a:ext cx="2786771" cy="2022196"/>
            </a:xfrm>
            <a:prstGeom prst="rect">
              <a:avLst/>
            </a:prstGeom>
          </p:spPr>
        </p:pic>
        <p:sp>
          <p:nvSpPr>
            <p:cNvPr id="53" name="Rectangle 52">
              <a:extLst>
                <a:ext uri="{FF2B5EF4-FFF2-40B4-BE49-F238E27FC236}">
                  <a16:creationId xmlns:a16="http://schemas.microsoft.com/office/drawing/2014/main" id="{3D2A76BA-5AF2-45D9-9729-91B7C75A4D4F}"/>
                </a:ext>
              </a:extLst>
            </p:cNvPr>
            <p:cNvSpPr/>
            <p:nvPr/>
          </p:nvSpPr>
          <p:spPr>
            <a:xfrm>
              <a:off x="2367426" y="2664562"/>
              <a:ext cx="2760919" cy="3319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Distributed Computing</a:t>
              </a:r>
            </a:p>
          </p:txBody>
        </p:sp>
      </p:grpSp>
    </p:spTree>
    <p:extLst>
      <p:ext uri="{BB962C8B-B14F-4D97-AF65-F5344CB8AC3E}">
        <p14:creationId xmlns:p14="http://schemas.microsoft.com/office/powerpoint/2010/main" val="220309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831E84-9A24-4F00-BCE7-8B732358727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3C4F2753-A300-4C62-836A-CE96F313352B}"/>
              </a:ext>
            </a:extLst>
          </p:cNvPr>
          <p:cNvSpPr>
            <a:spLocks noGrp="1"/>
          </p:cNvSpPr>
          <p:nvPr>
            <p:ph type="sldNum" sz="quarter" idx="4"/>
          </p:nvPr>
        </p:nvSpPr>
        <p:spPr/>
        <p:txBody>
          <a:bodyPr/>
          <a:lstStyle/>
          <a:p>
            <a:fld id="{00F9DAA1-1DF7-43E0-8E29-0CE1148553C7}" type="slidenum">
              <a:rPr lang="en-US" smtClean="0"/>
              <a:pPr/>
              <a:t>17</a:t>
            </a:fld>
            <a:endParaRPr lang="en-US" dirty="0"/>
          </a:p>
        </p:txBody>
      </p:sp>
      <p:sp>
        <p:nvSpPr>
          <p:cNvPr id="5" name="Text Placeholder 4">
            <a:extLst>
              <a:ext uri="{FF2B5EF4-FFF2-40B4-BE49-F238E27FC236}">
                <a16:creationId xmlns:a16="http://schemas.microsoft.com/office/drawing/2014/main" id="{3A92E824-9CA5-4F07-9C61-CA7F64A708A6}"/>
              </a:ext>
            </a:extLst>
          </p:cNvPr>
          <p:cNvSpPr>
            <a:spLocks noGrp="1"/>
          </p:cNvSpPr>
          <p:nvPr>
            <p:ph type="body" sz="quarter" idx="10"/>
          </p:nvPr>
        </p:nvSpPr>
        <p:spPr/>
        <p:txBody>
          <a:bodyPr>
            <a:normAutofit fontScale="92500" lnSpcReduction="10000"/>
          </a:bodyPr>
          <a:lstStyle/>
          <a:p>
            <a:pPr marL="0" indent="0">
              <a:buNone/>
            </a:pPr>
            <a:r>
              <a:rPr lang="en-US" dirty="0">
                <a:solidFill>
                  <a:srgbClr val="4C4C4C"/>
                </a:solidFill>
                <a:latin typeface="system-ui"/>
              </a:rPr>
              <a:t>A</a:t>
            </a:r>
            <a:r>
              <a:rPr lang="en-US" b="0" i="0" dirty="0">
                <a:solidFill>
                  <a:srgbClr val="4C4C4C"/>
                </a:solidFill>
                <a:effectLst/>
                <a:latin typeface="system-ui"/>
              </a:rPr>
              <a:t> Token Standard that implements an API for tokens within Smart Contracts </a:t>
            </a:r>
          </a:p>
          <a:p>
            <a:pPr marL="0" indent="0">
              <a:buNone/>
            </a:pPr>
            <a:r>
              <a:rPr lang="en-US" dirty="0">
                <a:solidFill>
                  <a:srgbClr val="4C4C4C"/>
                </a:solidFill>
                <a:latin typeface="system-ui"/>
              </a:rPr>
              <a:t>Examples of what this Smart Contract can do:</a:t>
            </a:r>
          </a:p>
          <a:p>
            <a:r>
              <a:rPr lang="en-US" dirty="0">
                <a:solidFill>
                  <a:srgbClr val="4C4C4C"/>
                </a:solidFill>
                <a:latin typeface="system-ui"/>
              </a:rPr>
              <a:t>transfer tokens from one account to another</a:t>
            </a:r>
          </a:p>
          <a:p>
            <a:r>
              <a:rPr lang="en-US" dirty="0">
                <a:solidFill>
                  <a:srgbClr val="4C4C4C"/>
                </a:solidFill>
                <a:latin typeface="system-ui"/>
              </a:rPr>
              <a:t>get the current token balance of an account</a:t>
            </a:r>
          </a:p>
          <a:p>
            <a:r>
              <a:rPr lang="en-US" dirty="0">
                <a:solidFill>
                  <a:srgbClr val="4C4C4C"/>
                </a:solidFill>
                <a:latin typeface="system-ui"/>
              </a:rPr>
              <a:t>get the total supply of the token available on the network</a:t>
            </a:r>
          </a:p>
          <a:p>
            <a:r>
              <a:rPr lang="en-US" dirty="0">
                <a:solidFill>
                  <a:srgbClr val="4C4C4C"/>
                </a:solidFill>
                <a:latin typeface="system-ui"/>
              </a:rPr>
              <a:t>approve whether an amount of token from an account can be spent by a third-party account</a:t>
            </a:r>
            <a:endParaRPr lang="en-US" b="0" i="0" dirty="0">
              <a:solidFill>
                <a:srgbClr val="4C4C4C"/>
              </a:solidFill>
              <a:effectLst/>
              <a:latin typeface="system-ui"/>
            </a:endParaRPr>
          </a:p>
          <a:p>
            <a:pPr marL="0" indent="0">
              <a:buNone/>
            </a:pPr>
            <a:r>
              <a:rPr lang="en-US" b="0" i="0" dirty="0">
                <a:solidFill>
                  <a:srgbClr val="4C4C4C"/>
                </a:solidFill>
                <a:effectLst/>
                <a:latin typeface="system-ui"/>
              </a:rPr>
              <a:t>If a Smart Contract implements the required methods and events it can be called an ERC-20 Token Contract and, once deployed, it will be responsible to keep track of the created tokens on Ethereum.</a:t>
            </a:r>
            <a:endParaRPr lang="en-US" dirty="0"/>
          </a:p>
        </p:txBody>
      </p:sp>
      <p:sp>
        <p:nvSpPr>
          <p:cNvPr id="10" name="Text Placeholder 9">
            <a:extLst>
              <a:ext uri="{FF2B5EF4-FFF2-40B4-BE49-F238E27FC236}">
                <a16:creationId xmlns:a16="http://schemas.microsoft.com/office/drawing/2014/main" id="{313684A2-8A5B-49D7-B2BC-567A4883FB14}"/>
              </a:ext>
            </a:extLst>
          </p:cNvPr>
          <p:cNvSpPr>
            <a:spLocks noGrp="1"/>
          </p:cNvSpPr>
          <p:nvPr>
            <p:ph type="body" sz="quarter" idx="16"/>
          </p:nvPr>
        </p:nvSpPr>
        <p:spPr/>
        <p:style>
          <a:lnRef idx="0">
            <a:schemeClr val="accent5"/>
          </a:lnRef>
          <a:fillRef idx="3">
            <a:schemeClr val="accent5"/>
          </a:fillRef>
          <a:effectRef idx="3">
            <a:schemeClr val="accent5"/>
          </a:effectRef>
          <a:fontRef idx="minor">
            <a:schemeClr val="lt1"/>
          </a:fontRef>
        </p:style>
        <p:txBody>
          <a:bodyPr/>
          <a:lstStyle/>
          <a:p>
            <a:pPr algn="ctr"/>
            <a:r>
              <a:rPr lang="en-US" dirty="0"/>
              <a:t>Fungible Token (ERC20)</a:t>
            </a:r>
          </a:p>
        </p:txBody>
      </p:sp>
      <p:sp>
        <p:nvSpPr>
          <p:cNvPr id="11" name="Text Placeholder 10">
            <a:extLst>
              <a:ext uri="{FF2B5EF4-FFF2-40B4-BE49-F238E27FC236}">
                <a16:creationId xmlns:a16="http://schemas.microsoft.com/office/drawing/2014/main" id="{014D2328-5890-485D-A7CE-DB1F20272ACC}"/>
              </a:ext>
            </a:extLst>
          </p:cNvPr>
          <p:cNvSpPr>
            <a:spLocks noGrp="1"/>
          </p:cNvSpPr>
          <p:nvPr>
            <p:ph type="body" sz="quarter" idx="17"/>
          </p:nvPr>
        </p:nvSpPr>
        <p:spPr/>
        <p:txBody>
          <a:bodyPr>
            <a:normAutofit fontScale="92500" lnSpcReduction="20000"/>
          </a:bodyPr>
          <a:lstStyle/>
          <a:p>
            <a:pPr marL="0" indent="0">
              <a:buNone/>
            </a:pPr>
            <a:r>
              <a:rPr lang="en-US" b="0" i="0" dirty="0">
                <a:solidFill>
                  <a:srgbClr val="4C4C4C"/>
                </a:solidFill>
                <a:effectLst/>
                <a:latin typeface="system-ui"/>
              </a:rPr>
              <a:t>Non-Fungible Token Standard that implements an API for tokens within Smart Contracts</a:t>
            </a:r>
          </a:p>
          <a:p>
            <a:pPr marL="0" indent="0">
              <a:buNone/>
            </a:pPr>
            <a:r>
              <a:rPr lang="en-US" dirty="0">
                <a:solidFill>
                  <a:srgbClr val="4C4C4C"/>
                </a:solidFill>
                <a:latin typeface="system-ui"/>
              </a:rPr>
              <a:t>Examples of what this Smart Contract can do:</a:t>
            </a:r>
          </a:p>
          <a:p>
            <a:r>
              <a:rPr lang="en-US" dirty="0">
                <a:solidFill>
                  <a:srgbClr val="4C4C4C"/>
                </a:solidFill>
                <a:latin typeface="system-ui"/>
              </a:rPr>
              <a:t>transfer tokens from one account to another</a:t>
            </a:r>
          </a:p>
          <a:p>
            <a:r>
              <a:rPr lang="en-US" dirty="0">
                <a:solidFill>
                  <a:srgbClr val="4C4C4C"/>
                </a:solidFill>
                <a:latin typeface="system-ui"/>
              </a:rPr>
              <a:t>get the current token balance of an account</a:t>
            </a:r>
          </a:p>
          <a:p>
            <a:r>
              <a:rPr lang="en-US" dirty="0">
                <a:solidFill>
                  <a:srgbClr val="4C4C4C"/>
                </a:solidFill>
                <a:latin typeface="system-ui"/>
              </a:rPr>
              <a:t>get the total supply of the token available on the network</a:t>
            </a:r>
          </a:p>
          <a:p>
            <a:r>
              <a:rPr lang="en-US" dirty="0">
                <a:solidFill>
                  <a:srgbClr val="4C4C4C"/>
                </a:solidFill>
                <a:latin typeface="system-ui"/>
              </a:rPr>
              <a:t>approve whether an amount of token from an account can be spent by a third-party account</a:t>
            </a:r>
            <a:endParaRPr lang="en-US" b="0" i="0" dirty="0">
              <a:solidFill>
                <a:srgbClr val="4C4C4C"/>
              </a:solidFill>
              <a:effectLst/>
              <a:latin typeface="system-ui"/>
            </a:endParaRPr>
          </a:p>
          <a:p>
            <a:pPr marL="0" indent="0">
              <a:buNone/>
            </a:pPr>
            <a:r>
              <a:rPr lang="en-US" b="0" i="0" dirty="0">
                <a:solidFill>
                  <a:srgbClr val="4C4C4C"/>
                </a:solidFill>
                <a:effectLst/>
                <a:latin typeface="system-ui"/>
              </a:rPr>
              <a:t>If a Smart Contract implements the required methods and events it can be called an ERC-721 Non-Fungible Token Contract and, once deployed, it will be responsible to keep track of the created tokens on Ethereum.</a:t>
            </a:r>
            <a:endParaRPr lang="en-US" dirty="0"/>
          </a:p>
        </p:txBody>
      </p:sp>
      <p:sp>
        <p:nvSpPr>
          <p:cNvPr id="12" name="Text Placeholder 11">
            <a:extLst>
              <a:ext uri="{FF2B5EF4-FFF2-40B4-BE49-F238E27FC236}">
                <a16:creationId xmlns:a16="http://schemas.microsoft.com/office/drawing/2014/main" id="{3F037D63-A224-4B34-B265-5B812CE747F3}"/>
              </a:ext>
            </a:extLst>
          </p:cNvPr>
          <p:cNvSpPr>
            <a:spLocks noGrp="1"/>
          </p:cNvSpPr>
          <p:nvPr>
            <p:ph type="body" sz="quarter" idx="18"/>
          </p:nvPr>
        </p:nvSpPr>
        <p:spPr/>
        <p:style>
          <a:lnRef idx="0">
            <a:schemeClr val="accent1"/>
          </a:lnRef>
          <a:fillRef idx="3">
            <a:schemeClr val="accent1"/>
          </a:fillRef>
          <a:effectRef idx="3">
            <a:schemeClr val="accent1"/>
          </a:effectRef>
          <a:fontRef idx="minor">
            <a:schemeClr val="lt1"/>
          </a:fontRef>
        </p:style>
        <p:txBody>
          <a:bodyPr/>
          <a:lstStyle/>
          <a:p>
            <a:pPr algn="ctr"/>
            <a:r>
              <a:rPr lang="en-US" dirty="0"/>
              <a:t>Non-Fungible Token (ERC721)</a:t>
            </a:r>
          </a:p>
        </p:txBody>
      </p:sp>
      <p:sp>
        <p:nvSpPr>
          <p:cNvPr id="2" name="Title 1">
            <a:extLst>
              <a:ext uri="{FF2B5EF4-FFF2-40B4-BE49-F238E27FC236}">
                <a16:creationId xmlns:a16="http://schemas.microsoft.com/office/drawing/2014/main" id="{6C3C779A-A26D-439A-9161-13FF64AA1ABC}"/>
              </a:ext>
            </a:extLst>
          </p:cNvPr>
          <p:cNvSpPr>
            <a:spLocks noGrp="1"/>
          </p:cNvSpPr>
          <p:nvPr>
            <p:ph type="title"/>
          </p:nvPr>
        </p:nvSpPr>
        <p:spPr/>
        <p:txBody>
          <a:bodyPr/>
          <a:lstStyle/>
          <a:p>
            <a:r>
              <a:rPr lang="en-US" dirty="0"/>
              <a:t>Smart Contracts + Standards = Token</a:t>
            </a:r>
          </a:p>
        </p:txBody>
      </p:sp>
      <p:sp>
        <p:nvSpPr>
          <p:cNvPr id="13" name="Text Placeholder 12">
            <a:extLst>
              <a:ext uri="{FF2B5EF4-FFF2-40B4-BE49-F238E27FC236}">
                <a16:creationId xmlns:a16="http://schemas.microsoft.com/office/drawing/2014/main" id="{D736C706-79A7-4CF3-B1E1-B041D5D62012}"/>
              </a:ext>
            </a:extLst>
          </p:cNvPr>
          <p:cNvSpPr>
            <a:spLocks noGrp="1"/>
          </p:cNvSpPr>
          <p:nvPr>
            <p:ph type="body" sz="quarter" idx="19"/>
          </p:nvPr>
        </p:nvSpPr>
        <p:spPr/>
        <p:txBody>
          <a:bodyPr>
            <a:normAutofit fontScale="92500" lnSpcReduction="10000"/>
          </a:bodyPr>
          <a:lstStyle/>
          <a:p>
            <a:r>
              <a:rPr lang="en-US" dirty="0"/>
              <a:t>Each token type has a standard behind it that applies to the blockchain (e.g., Ethereum) that  it is built upon.</a:t>
            </a:r>
          </a:p>
        </p:txBody>
      </p:sp>
      <p:pic>
        <p:nvPicPr>
          <p:cNvPr id="2052" name="Picture 4" descr="ETH diamond (gray)">
            <a:extLst>
              <a:ext uri="{FF2B5EF4-FFF2-40B4-BE49-F238E27FC236}">
                <a16:creationId xmlns:a16="http://schemas.microsoft.com/office/drawing/2014/main" id="{FE811A5B-8EEB-4C15-B0A5-FA610B8E0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402" y="1562100"/>
            <a:ext cx="857196" cy="139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226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831E84-9A24-4F00-BCE7-8B732358727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3C4F2753-A300-4C62-836A-CE96F313352B}"/>
              </a:ext>
            </a:extLst>
          </p:cNvPr>
          <p:cNvSpPr>
            <a:spLocks noGrp="1"/>
          </p:cNvSpPr>
          <p:nvPr>
            <p:ph type="sldNum" sz="quarter" idx="4"/>
          </p:nvPr>
        </p:nvSpPr>
        <p:spPr/>
        <p:txBody>
          <a:bodyPr/>
          <a:lstStyle/>
          <a:p>
            <a:fld id="{00F9DAA1-1DF7-43E0-8E29-0CE1148553C7}" type="slidenum">
              <a:rPr lang="en-US" smtClean="0"/>
              <a:pPr/>
              <a:t>18</a:t>
            </a:fld>
            <a:endParaRPr lang="en-US" dirty="0"/>
          </a:p>
        </p:txBody>
      </p:sp>
      <p:sp>
        <p:nvSpPr>
          <p:cNvPr id="16" name="Title 15">
            <a:extLst>
              <a:ext uri="{FF2B5EF4-FFF2-40B4-BE49-F238E27FC236}">
                <a16:creationId xmlns:a16="http://schemas.microsoft.com/office/drawing/2014/main" id="{4B2769F1-F6C8-45CE-9F36-9C1F16F32D61}"/>
              </a:ext>
            </a:extLst>
          </p:cNvPr>
          <p:cNvSpPr>
            <a:spLocks noGrp="1"/>
          </p:cNvSpPr>
          <p:nvPr>
            <p:ph type="title"/>
          </p:nvPr>
        </p:nvSpPr>
        <p:spPr>
          <a:xfrm>
            <a:off x="596075" y="131423"/>
            <a:ext cx="10891838" cy="568324"/>
          </a:xfrm>
        </p:spPr>
        <p:txBody>
          <a:bodyPr/>
          <a:lstStyle/>
          <a:p>
            <a:r>
              <a:rPr lang="en-US" dirty="0"/>
              <a:t>Taxonomy of Tokens</a:t>
            </a:r>
          </a:p>
        </p:txBody>
      </p:sp>
      <p:sp>
        <p:nvSpPr>
          <p:cNvPr id="19" name="Text Placeholder 18">
            <a:extLst>
              <a:ext uri="{FF2B5EF4-FFF2-40B4-BE49-F238E27FC236}">
                <a16:creationId xmlns:a16="http://schemas.microsoft.com/office/drawing/2014/main" id="{98EF0817-EA5E-4BC5-882D-03C61484C16F}"/>
              </a:ext>
            </a:extLst>
          </p:cNvPr>
          <p:cNvSpPr>
            <a:spLocks noGrp="1"/>
          </p:cNvSpPr>
          <p:nvPr>
            <p:ph type="body" sz="quarter" idx="16"/>
          </p:nvPr>
        </p:nvSpPr>
        <p:spPr/>
        <p:txBody>
          <a:bodyPr/>
          <a:lstStyle/>
          <a:p>
            <a:endParaRPr lang="en-US"/>
          </a:p>
        </p:txBody>
      </p:sp>
      <p:pic>
        <p:nvPicPr>
          <p:cNvPr id="10" name="Picture 9">
            <a:extLst>
              <a:ext uri="{FF2B5EF4-FFF2-40B4-BE49-F238E27FC236}">
                <a16:creationId xmlns:a16="http://schemas.microsoft.com/office/drawing/2014/main" id="{0387D066-E5A6-427B-A2DE-2205449E03E3}"/>
              </a:ext>
            </a:extLst>
          </p:cNvPr>
          <p:cNvPicPr>
            <a:picLocks noChangeAspect="1"/>
          </p:cNvPicPr>
          <p:nvPr/>
        </p:nvPicPr>
        <p:blipFill rotWithShape="1">
          <a:blip r:embed="rId3"/>
          <a:srcRect b="87804"/>
          <a:stretch/>
        </p:blipFill>
        <p:spPr>
          <a:xfrm>
            <a:off x="-236254" y="699747"/>
            <a:ext cx="6566170" cy="836427"/>
          </a:xfrm>
          <a:prstGeom prst="rect">
            <a:avLst/>
          </a:prstGeom>
        </p:spPr>
      </p:pic>
      <p:sp>
        <p:nvSpPr>
          <p:cNvPr id="17" name="TextBox 16">
            <a:extLst>
              <a:ext uri="{FF2B5EF4-FFF2-40B4-BE49-F238E27FC236}">
                <a16:creationId xmlns:a16="http://schemas.microsoft.com/office/drawing/2014/main" id="{A84C0471-3881-4F79-824D-F111C9D38AAC}"/>
              </a:ext>
            </a:extLst>
          </p:cNvPr>
          <p:cNvSpPr txBox="1"/>
          <p:nvPr/>
        </p:nvSpPr>
        <p:spPr>
          <a:xfrm>
            <a:off x="467833" y="1536174"/>
            <a:ext cx="5157997" cy="4524315"/>
          </a:xfrm>
          <a:prstGeom prst="rect">
            <a:avLst/>
          </a:prstGeom>
          <a:noFill/>
        </p:spPr>
        <p:txBody>
          <a:bodyPr wrap="square">
            <a:spAutoFit/>
          </a:bodyPr>
          <a:lstStyle/>
          <a:p>
            <a:pPr algn="l" fontAlgn="base"/>
            <a:r>
              <a:rPr lang="en-US" sz="1200" b="0" i="0" dirty="0">
                <a:solidFill>
                  <a:srgbClr val="000000"/>
                </a:solidFill>
                <a:effectLst/>
              </a:rPr>
              <a:t>Cryptocurrencies are generally categorized by their primary application within the ecosystem:</a:t>
            </a:r>
          </a:p>
          <a:p>
            <a:pPr algn="l" fontAlgn="base"/>
            <a:endParaRPr lang="en-US" sz="1200" b="0" i="0" dirty="0">
              <a:solidFill>
                <a:srgbClr val="000000"/>
              </a:solidFill>
              <a:effectLst/>
            </a:endParaRPr>
          </a:p>
          <a:p>
            <a:pPr algn="l" fontAlgn="base">
              <a:buFont typeface="Arial" panose="020B0604020202020204" pitchFamily="34" charset="0"/>
              <a:buChar char="•"/>
            </a:pPr>
            <a:r>
              <a:rPr lang="en-US" sz="1200" b="1" i="0" dirty="0">
                <a:solidFill>
                  <a:srgbClr val="000000"/>
                </a:solidFill>
                <a:effectLst/>
              </a:rPr>
              <a:t>Payments</a:t>
            </a:r>
            <a:br>
              <a:rPr lang="en-US" sz="1200" b="0" i="0" dirty="0">
                <a:solidFill>
                  <a:srgbClr val="000000"/>
                </a:solidFill>
                <a:effectLst/>
              </a:rPr>
            </a:br>
            <a:r>
              <a:rPr lang="en-US" sz="1200" b="0" i="0" dirty="0">
                <a:solidFill>
                  <a:srgbClr val="000000"/>
                </a:solidFill>
                <a:effectLst/>
              </a:rPr>
              <a:t>Digital cash can be used for both ecommerce and brick-and-mortar retailers</a:t>
            </a:r>
          </a:p>
          <a:p>
            <a:pPr algn="l" fontAlgn="base">
              <a:buFont typeface="Arial" panose="020B0604020202020204" pitchFamily="34" charset="0"/>
              <a:buChar char="•"/>
            </a:pPr>
            <a:r>
              <a:rPr lang="en-US" sz="1200" b="1" i="0" dirty="0">
                <a:solidFill>
                  <a:srgbClr val="000000"/>
                </a:solidFill>
                <a:effectLst/>
              </a:rPr>
              <a:t>Store of value</a:t>
            </a:r>
            <a:br>
              <a:rPr lang="en-US" sz="1200" b="0" i="0" dirty="0">
                <a:solidFill>
                  <a:srgbClr val="000000"/>
                </a:solidFill>
                <a:effectLst/>
              </a:rPr>
            </a:br>
            <a:r>
              <a:rPr lang="en-US" sz="1200" b="0" i="0" dirty="0">
                <a:solidFill>
                  <a:srgbClr val="000000"/>
                </a:solidFill>
                <a:effectLst/>
              </a:rPr>
              <a:t>New form of scarce native currency and a means of settlement</a:t>
            </a:r>
          </a:p>
          <a:p>
            <a:pPr algn="l" fontAlgn="base">
              <a:buFont typeface="Arial" panose="020B0604020202020204" pitchFamily="34" charset="0"/>
              <a:buChar char="•"/>
            </a:pPr>
            <a:r>
              <a:rPr lang="en-US" sz="1200" b="1" i="0" dirty="0">
                <a:solidFill>
                  <a:srgbClr val="000000"/>
                </a:solidFill>
                <a:effectLst/>
              </a:rPr>
              <a:t>Programmable money</a:t>
            </a:r>
            <a:br>
              <a:rPr lang="en-US" sz="1200" b="0" i="0" dirty="0">
                <a:solidFill>
                  <a:srgbClr val="000000"/>
                </a:solidFill>
                <a:effectLst/>
              </a:rPr>
            </a:br>
            <a:r>
              <a:rPr lang="en-US" sz="1200" b="0" i="0" dirty="0">
                <a:solidFill>
                  <a:srgbClr val="000000"/>
                </a:solidFill>
                <a:effectLst/>
              </a:rPr>
              <a:t>Borderless money that enables easy conversion between currencies</a:t>
            </a:r>
          </a:p>
          <a:p>
            <a:pPr algn="l" fontAlgn="base">
              <a:buFont typeface="Arial" panose="020B0604020202020204" pitchFamily="34" charset="0"/>
              <a:buChar char="•"/>
            </a:pPr>
            <a:r>
              <a:rPr lang="en-US" sz="1200" b="1" i="0" dirty="0" err="1">
                <a:solidFill>
                  <a:srgbClr val="000000"/>
                </a:solidFill>
                <a:effectLst/>
              </a:rPr>
              <a:t>Stablecoins</a:t>
            </a:r>
            <a:br>
              <a:rPr lang="en-US" sz="1200" b="0" i="0" dirty="0">
                <a:solidFill>
                  <a:srgbClr val="000000"/>
                </a:solidFill>
                <a:effectLst/>
              </a:rPr>
            </a:br>
            <a:r>
              <a:rPr lang="en-US" sz="1200" b="0" i="0" dirty="0">
                <a:solidFill>
                  <a:srgbClr val="000000"/>
                </a:solidFill>
                <a:effectLst/>
              </a:rPr>
              <a:t>Crypto version of fiat which is tied to the value of resources like gold or the U.S. dollar</a:t>
            </a:r>
          </a:p>
          <a:p>
            <a:pPr algn="l" fontAlgn="base">
              <a:buFont typeface="Arial" panose="020B0604020202020204" pitchFamily="34" charset="0"/>
              <a:buChar char="•"/>
            </a:pPr>
            <a:r>
              <a:rPr lang="en-US" sz="1200" b="1" i="0" dirty="0">
                <a:solidFill>
                  <a:srgbClr val="000000"/>
                </a:solidFill>
                <a:effectLst/>
              </a:rPr>
              <a:t>Privacy</a:t>
            </a:r>
            <a:br>
              <a:rPr lang="en-US" sz="1200" b="0" i="0" dirty="0">
                <a:solidFill>
                  <a:srgbClr val="000000"/>
                </a:solidFill>
                <a:effectLst/>
              </a:rPr>
            </a:br>
            <a:r>
              <a:rPr lang="en-US" sz="1200" b="0" i="0" dirty="0">
                <a:solidFill>
                  <a:srgbClr val="000000"/>
                </a:solidFill>
                <a:effectLst/>
              </a:rPr>
              <a:t>Private digital transactions, with some offering anonymity</a:t>
            </a:r>
          </a:p>
          <a:p>
            <a:pPr algn="l" fontAlgn="base">
              <a:buFont typeface="Arial" panose="020B0604020202020204" pitchFamily="34" charset="0"/>
              <a:buChar char="•"/>
            </a:pPr>
            <a:r>
              <a:rPr lang="en-US" sz="1200" b="1" i="0" dirty="0">
                <a:solidFill>
                  <a:srgbClr val="000000"/>
                </a:solidFill>
                <a:effectLst/>
              </a:rPr>
              <a:t>Digital ownership</a:t>
            </a:r>
            <a:br>
              <a:rPr lang="en-US" sz="1200" b="0" i="0" dirty="0">
                <a:solidFill>
                  <a:srgbClr val="000000"/>
                </a:solidFill>
                <a:effectLst/>
              </a:rPr>
            </a:br>
            <a:r>
              <a:rPr lang="en-US" sz="1200" b="0" i="0" dirty="0">
                <a:solidFill>
                  <a:srgbClr val="000000"/>
                </a:solidFill>
                <a:effectLst/>
              </a:rPr>
              <a:t>Digital handling, storage, and monetization of data</a:t>
            </a:r>
          </a:p>
          <a:p>
            <a:pPr algn="l" fontAlgn="base">
              <a:buFont typeface="Arial" panose="020B0604020202020204" pitchFamily="34" charset="0"/>
              <a:buChar char="•"/>
            </a:pPr>
            <a:r>
              <a:rPr lang="en-US" sz="1200" b="1" i="0" dirty="0">
                <a:solidFill>
                  <a:srgbClr val="000000"/>
                </a:solidFill>
                <a:effectLst/>
              </a:rPr>
              <a:t>Decentralized utilities</a:t>
            </a:r>
            <a:br>
              <a:rPr lang="en-US" sz="1200" b="0" i="0" dirty="0">
                <a:solidFill>
                  <a:srgbClr val="000000"/>
                </a:solidFill>
                <a:effectLst/>
              </a:rPr>
            </a:br>
            <a:r>
              <a:rPr lang="en-US" sz="1200" b="0" i="0" dirty="0">
                <a:solidFill>
                  <a:srgbClr val="000000"/>
                </a:solidFill>
                <a:effectLst/>
              </a:rPr>
              <a:t>Crypto-enabled networks, products, and services that exchange between assets</a:t>
            </a:r>
          </a:p>
          <a:p>
            <a:pPr algn="l" fontAlgn="base">
              <a:buFont typeface="Arial" panose="020B0604020202020204" pitchFamily="34" charset="0"/>
              <a:buChar char="•"/>
            </a:pPr>
            <a:r>
              <a:rPr lang="en-US" sz="1200" b="1" i="0" dirty="0">
                <a:solidFill>
                  <a:srgbClr val="000000"/>
                </a:solidFill>
                <a:effectLst/>
              </a:rPr>
              <a:t>Alternative finance</a:t>
            </a:r>
            <a:br>
              <a:rPr lang="en-US" sz="1200" b="0" i="0" dirty="0">
                <a:solidFill>
                  <a:srgbClr val="000000"/>
                </a:solidFill>
                <a:effectLst/>
              </a:rPr>
            </a:br>
            <a:r>
              <a:rPr lang="en-US" sz="1200" b="0" i="0" dirty="0">
                <a:solidFill>
                  <a:srgbClr val="000000"/>
                </a:solidFill>
                <a:effectLst/>
              </a:rPr>
              <a:t>Digital assets such as collectibles, commodities, and tokenized securities</a:t>
            </a:r>
          </a:p>
        </p:txBody>
      </p:sp>
      <p:pic>
        <p:nvPicPr>
          <p:cNvPr id="18" name="Picture 17">
            <a:extLst>
              <a:ext uri="{FF2B5EF4-FFF2-40B4-BE49-F238E27FC236}">
                <a16:creationId xmlns:a16="http://schemas.microsoft.com/office/drawing/2014/main" id="{72B766F4-2F40-48AA-89C9-075FE777FD15}"/>
              </a:ext>
            </a:extLst>
          </p:cNvPr>
          <p:cNvPicPr>
            <a:picLocks noChangeAspect="1"/>
          </p:cNvPicPr>
          <p:nvPr/>
        </p:nvPicPr>
        <p:blipFill rotWithShape="1">
          <a:blip r:embed="rId3"/>
          <a:srcRect t="12248"/>
          <a:stretch/>
        </p:blipFill>
        <p:spPr>
          <a:xfrm>
            <a:off x="5625830" y="361507"/>
            <a:ext cx="6566170" cy="6018028"/>
          </a:xfrm>
          <a:prstGeom prst="rect">
            <a:avLst/>
          </a:prstGeom>
        </p:spPr>
      </p:pic>
    </p:spTree>
    <p:extLst>
      <p:ext uri="{BB962C8B-B14F-4D97-AF65-F5344CB8AC3E}">
        <p14:creationId xmlns:p14="http://schemas.microsoft.com/office/powerpoint/2010/main" val="1464533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779A-A26D-439A-9161-13FF64AA1ABC}"/>
              </a:ext>
            </a:extLst>
          </p:cNvPr>
          <p:cNvSpPr>
            <a:spLocks noGrp="1"/>
          </p:cNvSpPr>
          <p:nvPr>
            <p:ph type="title"/>
          </p:nvPr>
        </p:nvSpPr>
        <p:spPr/>
        <p:txBody>
          <a:bodyPr/>
          <a:lstStyle/>
          <a:p>
            <a:r>
              <a:rPr lang="en-US" dirty="0"/>
              <a:t>The makings of web3</a:t>
            </a:r>
          </a:p>
        </p:txBody>
      </p:sp>
      <p:sp>
        <p:nvSpPr>
          <p:cNvPr id="3" name="Footer Placeholder 2">
            <a:extLst>
              <a:ext uri="{FF2B5EF4-FFF2-40B4-BE49-F238E27FC236}">
                <a16:creationId xmlns:a16="http://schemas.microsoft.com/office/drawing/2014/main" id="{C1831E84-9A24-4F00-BCE7-8B732358727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3C4F2753-A300-4C62-836A-CE96F313352B}"/>
              </a:ext>
            </a:extLst>
          </p:cNvPr>
          <p:cNvSpPr>
            <a:spLocks noGrp="1"/>
          </p:cNvSpPr>
          <p:nvPr>
            <p:ph type="sldNum" sz="quarter" idx="4"/>
          </p:nvPr>
        </p:nvSpPr>
        <p:spPr/>
        <p:txBody>
          <a:bodyPr/>
          <a:lstStyle/>
          <a:p>
            <a:fld id="{00F9DAA1-1DF7-43E0-8E29-0CE1148553C7}" type="slidenum">
              <a:rPr lang="en-US" smtClean="0"/>
              <a:pPr/>
              <a:t>19</a:t>
            </a:fld>
            <a:endParaRPr lang="en-US" dirty="0"/>
          </a:p>
        </p:txBody>
      </p:sp>
      <p:sp>
        <p:nvSpPr>
          <p:cNvPr id="5" name="Text Placeholder 4">
            <a:extLst>
              <a:ext uri="{FF2B5EF4-FFF2-40B4-BE49-F238E27FC236}">
                <a16:creationId xmlns:a16="http://schemas.microsoft.com/office/drawing/2014/main" id="{3A92E824-9CA5-4F07-9C61-CA7F64A708A6}"/>
              </a:ext>
            </a:extLst>
          </p:cNvPr>
          <p:cNvSpPr>
            <a:spLocks noGrp="1"/>
          </p:cNvSpPr>
          <p:nvPr>
            <p:ph type="body" sz="quarter" idx="10"/>
          </p:nvPr>
        </p:nvSpPr>
        <p:spPr/>
        <p:txBody>
          <a:bodyPr/>
          <a:lstStyle/>
          <a:p>
            <a:pPr marL="0" indent="0">
              <a:buNone/>
            </a:pPr>
            <a:r>
              <a:rPr lang="en-US" dirty="0"/>
              <a:t>Built on a blockchain to manage state, web3 solutions include: </a:t>
            </a:r>
          </a:p>
          <a:p>
            <a:r>
              <a:rPr lang="en-US" dirty="0"/>
              <a:t>Smart Contracts</a:t>
            </a:r>
          </a:p>
          <a:p>
            <a:r>
              <a:rPr lang="en-US" dirty="0"/>
              <a:t>User interface</a:t>
            </a:r>
          </a:p>
        </p:txBody>
      </p:sp>
      <p:sp>
        <p:nvSpPr>
          <p:cNvPr id="11" name="Text Placeholder 10">
            <a:extLst>
              <a:ext uri="{FF2B5EF4-FFF2-40B4-BE49-F238E27FC236}">
                <a16:creationId xmlns:a16="http://schemas.microsoft.com/office/drawing/2014/main" id="{F8B480CC-C4A7-4EBE-83B7-D1A920FA61D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825623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lstStyle/>
          <a:p>
            <a:r>
              <a:rPr lang="en-US" dirty="0"/>
              <a:t>Developing Web3</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Coding with modern blockchains &amp; protocols from the ground up</a:t>
            </a:r>
          </a:p>
        </p:txBody>
      </p:sp>
    </p:spTree>
    <p:extLst>
      <p:ext uri="{BB962C8B-B14F-4D97-AF65-F5344CB8AC3E}">
        <p14:creationId xmlns:p14="http://schemas.microsoft.com/office/powerpoint/2010/main" val="3478225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5538DF-FC0A-4B89-B22A-0816A73B3E3D}"/>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7A8C6750-064F-4C28-86B7-6D90EBC18133}"/>
              </a:ext>
            </a:extLst>
          </p:cNvPr>
          <p:cNvSpPr>
            <a:spLocks noGrp="1"/>
          </p:cNvSpPr>
          <p:nvPr>
            <p:ph type="sldNum" sz="quarter" idx="4"/>
          </p:nvPr>
        </p:nvSpPr>
        <p:spPr/>
        <p:txBody>
          <a:bodyPr/>
          <a:lstStyle/>
          <a:p>
            <a:fld id="{00F9DAA1-1DF7-43E0-8E29-0CE1148553C7}" type="slidenum">
              <a:rPr lang="en-US" smtClean="0"/>
              <a:pPr/>
              <a:t>20</a:t>
            </a:fld>
            <a:endParaRPr lang="en-US" dirty="0"/>
          </a:p>
        </p:txBody>
      </p:sp>
      <p:sp>
        <p:nvSpPr>
          <p:cNvPr id="11" name="Title 10">
            <a:extLst>
              <a:ext uri="{FF2B5EF4-FFF2-40B4-BE49-F238E27FC236}">
                <a16:creationId xmlns:a16="http://schemas.microsoft.com/office/drawing/2014/main" id="{3B4CE3E0-519A-43CF-93CC-173847144B44}"/>
              </a:ext>
            </a:extLst>
          </p:cNvPr>
          <p:cNvSpPr>
            <a:spLocks noGrp="1"/>
          </p:cNvSpPr>
          <p:nvPr>
            <p:ph type="title"/>
          </p:nvPr>
        </p:nvSpPr>
        <p:spPr/>
        <p:txBody>
          <a:bodyPr/>
          <a:lstStyle/>
          <a:p>
            <a:r>
              <a:rPr lang="en-US" dirty="0"/>
              <a:t>Layers below a blockchain</a:t>
            </a:r>
          </a:p>
        </p:txBody>
      </p:sp>
      <p:grpSp>
        <p:nvGrpSpPr>
          <p:cNvPr id="8" name="Group 7">
            <a:extLst>
              <a:ext uri="{FF2B5EF4-FFF2-40B4-BE49-F238E27FC236}">
                <a16:creationId xmlns:a16="http://schemas.microsoft.com/office/drawing/2014/main" id="{67673D52-72D8-45D1-B01F-331C5464436C}"/>
              </a:ext>
            </a:extLst>
          </p:cNvPr>
          <p:cNvGrpSpPr/>
          <p:nvPr/>
        </p:nvGrpSpPr>
        <p:grpSpPr>
          <a:xfrm>
            <a:off x="2558903" y="2270856"/>
            <a:ext cx="4802910" cy="365760"/>
            <a:chOff x="2780145" y="3860800"/>
            <a:chExt cx="4802910" cy="365760"/>
          </a:xfrm>
        </p:grpSpPr>
        <p:sp>
          <p:nvSpPr>
            <p:cNvPr id="2" name="Rectangle 1">
              <a:extLst>
                <a:ext uri="{FF2B5EF4-FFF2-40B4-BE49-F238E27FC236}">
                  <a16:creationId xmlns:a16="http://schemas.microsoft.com/office/drawing/2014/main" id="{226A58A9-AFE1-4C18-8626-FE18F668E3BF}"/>
                </a:ext>
              </a:extLst>
            </p:cNvPr>
            <p:cNvSpPr/>
            <p:nvPr/>
          </p:nvSpPr>
          <p:spPr>
            <a:xfrm>
              <a:off x="2780145" y="3860800"/>
              <a:ext cx="480291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of Nodes</a:t>
              </a:r>
            </a:p>
          </p:txBody>
        </p:sp>
        <p:pic>
          <p:nvPicPr>
            <p:cNvPr id="6" name="Graphic 5" descr="Server with solid fill">
              <a:extLst>
                <a:ext uri="{FF2B5EF4-FFF2-40B4-BE49-F238E27FC236}">
                  <a16:creationId xmlns:a16="http://schemas.microsoft.com/office/drawing/2014/main" id="{653EB121-D2A4-49F7-8AA1-90C56D02C8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6308" y="3860800"/>
              <a:ext cx="365760" cy="365760"/>
            </a:xfrm>
            <a:prstGeom prst="rect">
              <a:avLst/>
            </a:prstGeom>
          </p:spPr>
        </p:pic>
        <p:sp>
          <p:nvSpPr>
            <p:cNvPr id="7" name="Rectangle 6">
              <a:extLst>
                <a:ext uri="{FF2B5EF4-FFF2-40B4-BE49-F238E27FC236}">
                  <a16:creationId xmlns:a16="http://schemas.microsoft.com/office/drawing/2014/main" id="{22B180D1-8696-4B18-B49C-5E9C41E32D1F}"/>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1</a:t>
              </a:r>
            </a:p>
          </p:txBody>
        </p:sp>
      </p:grpSp>
      <p:grpSp>
        <p:nvGrpSpPr>
          <p:cNvPr id="12" name="Group 11">
            <a:extLst>
              <a:ext uri="{FF2B5EF4-FFF2-40B4-BE49-F238E27FC236}">
                <a16:creationId xmlns:a16="http://schemas.microsoft.com/office/drawing/2014/main" id="{9E33C920-38D1-4898-B7EE-8BF68DFF22D3}"/>
              </a:ext>
            </a:extLst>
          </p:cNvPr>
          <p:cNvGrpSpPr/>
          <p:nvPr/>
        </p:nvGrpSpPr>
        <p:grpSpPr>
          <a:xfrm>
            <a:off x="2558903" y="1842505"/>
            <a:ext cx="4802910" cy="365760"/>
            <a:chOff x="2780145" y="3836052"/>
            <a:chExt cx="4802910" cy="365760"/>
          </a:xfrm>
        </p:grpSpPr>
        <p:sp>
          <p:nvSpPr>
            <p:cNvPr id="13" name="Rectangle 12">
              <a:extLst>
                <a:ext uri="{FF2B5EF4-FFF2-40B4-BE49-F238E27FC236}">
                  <a16:creationId xmlns:a16="http://schemas.microsoft.com/office/drawing/2014/main" id="{B52F0610-7C01-448C-A813-994946B2E0E9}"/>
                </a:ext>
              </a:extLst>
            </p:cNvPr>
            <p:cNvSpPr/>
            <p:nvPr/>
          </p:nvSpPr>
          <p:spPr>
            <a:xfrm>
              <a:off x="2780145" y="3860800"/>
              <a:ext cx="480291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Smart Contracts</a:t>
              </a:r>
            </a:p>
          </p:txBody>
        </p:sp>
        <p:pic>
          <p:nvPicPr>
            <p:cNvPr id="15" name="Graphic 14" descr="Cmd Terminal with solid fill">
              <a:extLst>
                <a:ext uri="{FF2B5EF4-FFF2-40B4-BE49-F238E27FC236}">
                  <a16:creationId xmlns:a16="http://schemas.microsoft.com/office/drawing/2014/main" id="{7BD020D8-91B0-488A-AA59-FE45F3C675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052345" y="3836052"/>
              <a:ext cx="365760" cy="365760"/>
            </a:xfrm>
            <a:prstGeom prst="rect">
              <a:avLst/>
            </a:prstGeom>
          </p:spPr>
        </p:pic>
        <p:sp>
          <p:nvSpPr>
            <p:cNvPr id="16" name="Rectangle 15">
              <a:extLst>
                <a:ext uri="{FF2B5EF4-FFF2-40B4-BE49-F238E27FC236}">
                  <a16:creationId xmlns:a16="http://schemas.microsoft.com/office/drawing/2014/main" id="{9DAAB436-AAB6-41DF-8DBA-D99516D01085}"/>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2</a:t>
              </a:r>
            </a:p>
          </p:txBody>
        </p:sp>
      </p:grpSp>
      <p:grpSp>
        <p:nvGrpSpPr>
          <p:cNvPr id="20" name="Group 19">
            <a:extLst>
              <a:ext uri="{FF2B5EF4-FFF2-40B4-BE49-F238E27FC236}">
                <a16:creationId xmlns:a16="http://schemas.microsoft.com/office/drawing/2014/main" id="{99FE54CC-5940-42EE-8389-D9CE06E35542}"/>
              </a:ext>
            </a:extLst>
          </p:cNvPr>
          <p:cNvGrpSpPr/>
          <p:nvPr/>
        </p:nvGrpSpPr>
        <p:grpSpPr>
          <a:xfrm>
            <a:off x="2558903" y="1437701"/>
            <a:ext cx="4802910" cy="364837"/>
            <a:chOff x="2780145" y="3832851"/>
            <a:chExt cx="4802910" cy="364837"/>
          </a:xfrm>
        </p:grpSpPr>
        <p:sp>
          <p:nvSpPr>
            <p:cNvPr id="21" name="Rectangle 20">
              <a:extLst>
                <a:ext uri="{FF2B5EF4-FFF2-40B4-BE49-F238E27FC236}">
                  <a16:creationId xmlns:a16="http://schemas.microsoft.com/office/drawing/2014/main" id="{328F6F89-B6E7-4FBE-96BE-B57D18F5EC61}"/>
                </a:ext>
              </a:extLst>
            </p:cNvPr>
            <p:cNvSpPr/>
            <p:nvPr/>
          </p:nvSpPr>
          <p:spPr>
            <a:xfrm>
              <a:off x="2780145" y="3860800"/>
              <a:ext cx="4802910" cy="32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Decentralized Apps (</a:t>
              </a:r>
              <a:r>
                <a:rPr lang="en-US" sz="1200" dirty="0" err="1"/>
                <a:t>dApps</a:t>
              </a:r>
              <a:r>
                <a:rPr lang="en-US" sz="1200" dirty="0"/>
                <a:t>) </a:t>
              </a:r>
            </a:p>
          </p:txBody>
        </p:sp>
        <p:pic>
          <p:nvPicPr>
            <p:cNvPr id="22" name="Graphic 21" descr="Web design with solid fill">
              <a:extLst>
                <a:ext uri="{FF2B5EF4-FFF2-40B4-BE49-F238E27FC236}">
                  <a16:creationId xmlns:a16="http://schemas.microsoft.com/office/drawing/2014/main" id="{68FEA6F0-FE4A-4B71-AF59-1B524922AA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052345" y="3832851"/>
              <a:ext cx="364837" cy="364837"/>
            </a:xfrm>
            <a:prstGeom prst="rect">
              <a:avLst/>
            </a:prstGeom>
          </p:spPr>
        </p:pic>
        <p:sp>
          <p:nvSpPr>
            <p:cNvPr id="23" name="Rectangle 22">
              <a:extLst>
                <a:ext uri="{FF2B5EF4-FFF2-40B4-BE49-F238E27FC236}">
                  <a16:creationId xmlns:a16="http://schemas.microsoft.com/office/drawing/2014/main" id="{AF7C64A5-61B9-4783-927D-8E869A4CC0A6}"/>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3</a:t>
              </a:r>
            </a:p>
          </p:txBody>
        </p:sp>
      </p:grpSp>
      <p:sp>
        <p:nvSpPr>
          <p:cNvPr id="5" name="Rectangle 4">
            <a:extLst>
              <a:ext uri="{FF2B5EF4-FFF2-40B4-BE49-F238E27FC236}">
                <a16:creationId xmlns:a16="http://schemas.microsoft.com/office/drawing/2014/main" id="{6EF58DE1-0D9B-4EBE-8FDC-2C5D6164EBC4}"/>
              </a:ext>
            </a:extLst>
          </p:cNvPr>
          <p:cNvSpPr/>
          <p:nvPr/>
        </p:nvSpPr>
        <p:spPr>
          <a:xfrm>
            <a:off x="2558903" y="2697439"/>
            <a:ext cx="5209953" cy="30882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bg2">
                    <a:lumMod val="75000"/>
                  </a:schemeClr>
                </a:solidFill>
              </a:rPr>
              <a:t>7 Layers of the OSI Model</a:t>
            </a:r>
          </a:p>
        </p:txBody>
      </p:sp>
      <p:grpSp>
        <p:nvGrpSpPr>
          <p:cNvPr id="26" name="Group 25">
            <a:extLst>
              <a:ext uri="{FF2B5EF4-FFF2-40B4-BE49-F238E27FC236}">
                <a16:creationId xmlns:a16="http://schemas.microsoft.com/office/drawing/2014/main" id="{1C6DEAAE-34FE-45D4-9AF6-D953AE9B04E3}"/>
              </a:ext>
            </a:extLst>
          </p:cNvPr>
          <p:cNvGrpSpPr/>
          <p:nvPr/>
        </p:nvGrpSpPr>
        <p:grpSpPr>
          <a:xfrm>
            <a:off x="2792817" y="5352189"/>
            <a:ext cx="4802910" cy="327128"/>
            <a:chOff x="2780145" y="3853712"/>
            <a:chExt cx="4802910" cy="327128"/>
          </a:xfrm>
        </p:grpSpPr>
        <p:sp>
          <p:nvSpPr>
            <p:cNvPr id="27" name="Rectangle 26">
              <a:extLst>
                <a:ext uri="{FF2B5EF4-FFF2-40B4-BE49-F238E27FC236}">
                  <a16:creationId xmlns:a16="http://schemas.microsoft.com/office/drawing/2014/main" id="{D66B1A70-250F-47A2-A528-9CCD6FE25274}"/>
                </a:ext>
              </a:extLst>
            </p:cNvPr>
            <p:cNvSpPr/>
            <p:nvPr/>
          </p:nvSpPr>
          <p:spPr>
            <a:xfrm>
              <a:off x="2780145" y="3860800"/>
              <a:ext cx="480291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Physical (Fiber)</a:t>
              </a:r>
            </a:p>
          </p:txBody>
        </p:sp>
        <p:sp>
          <p:nvSpPr>
            <p:cNvPr id="29" name="Rectangle 28">
              <a:extLst>
                <a:ext uri="{FF2B5EF4-FFF2-40B4-BE49-F238E27FC236}">
                  <a16:creationId xmlns:a16="http://schemas.microsoft.com/office/drawing/2014/main" id="{BA9F3198-0649-49A2-900F-335192EE14EE}"/>
                </a:ext>
              </a:extLst>
            </p:cNvPr>
            <p:cNvSpPr/>
            <p:nvPr/>
          </p:nvSpPr>
          <p:spPr>
            <a:xfrm>
              <a:off x="2780145" y="3853712"/>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1</a:t>
              </a:r>
            </a:p>
          </p:txBody>
        </p:sp>
      </p:grpSp>
      <p:grpSp>
        <p:nvGrpSpPr>
          <p:cNvPr id="30" name="Group 29">
            <a:extLst>
              <a:ext uri="{FF2B5EF4-FFF2-40B4-BE49-F238E27FC236}">
                <a16:creationId xmlns:a16="http://schemas.microsoft.com/office/drawing/2014/main" id="{986B25E7-9BE1-4ED0-9C35-99DE5BFD6437}"/>
              </a:ext>
            </a:extLst>
          </p:cNvPr>
          <p:cNvGrpSpPr/>
          <p:nvPr/>
        </p:nvGrpSpPr>
        <p:grpSpPr>
          <a:xfrm>
            <a:off x="2792817" y="4952928"/>
            <a:ext cx="4802910" cy="323272"/>
            <a:chOff x="2780145" y="3860800"/>
            <a:chExt cx="4802910" cy="323272"/>
          </a:xfrm>
        </p:grpSpPr>
        <p:sp>
          <p:nvSpPr>
            <p:cNvPr id="31" name="Rectangle 30">
              <a:extLst>
                <a:ext uri="{FF2B5EF4-FFF2-40B4-BE49-F238E27FC236}">
                  <a16:creationId xmlns:a16="http://schemas.microsoft.com/office/drawing/2014/main" id="{386998AD-044C-4C9E-8C23-09BDD1091325}"/>
                </a:ext>
              </a:extLst>
            </p:cNvPr>
            <p:cNvSpPr/>
            <p:nvPr/>
          </p:nvSpPr>
          <p:spPr>
            <a:xfrm>
              <a:off x="2780145" y="3860800"/>
              <a:ext cx="480291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Link (Ethernet)</a:t>
              </a:r>
            </a:p>
          </p:txBody>
        </p:sp>
        <p:sp>
          <p:nvSpPr>
            <p:cNvPr id="33" name="Rectangle 32">
              <a:extLst>
                <a:ext uri="{FF2B5EF4-FFF2-40B4-BE49-F238E27FC236}">
                  <a16:creationId xmlns:a16="http://schemas.microsoft.com/office/drawing/2014/main" id="{75D3E3E5-0449-4617-84AA-3872D2DF4A3F}"/>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2</a:t>
              </a:r>
            </a:p>
          </p:txBody>
        </p:sp>
      </p:grpSp>
      <p:grpSp>
        <p:nvGrpSpPr>
          <p:cNvPr id="34" name="Group 33">
            <a:extLst>
              <a:ext uri="{FF2B5EF4-FFF2-40B4-BE49-F238E27FC236}">
                <a16:creationId xmlns:a16="http://schemas.microsoft.com/office/drawing/2014/main" id="{858EA184-270A-4C4D-B243-BDCBF1D98677}"/>
              </a:ext>
            </a:extLst>
          </p:cNvPr>
          <p:cNvGrpSpPr/>
          <p:nvPr/>
        </p:nvGrpSpPr>
        <p:grpSpPr>
          <a:xfrm>
            <a:off x="2792817" y="4553669"/>
            <a:ext cx="4802910" cy="323272"/>
            <a:chOff x="2780145" y="3860800"/>
            <a:chExt cx="4802910" cy="323272"/>
          </a:xfrm>
        </p:grpSpPr>
        <p:sp>
          <p:nvSpPr>
            <p:cNvPr id="35" name="Rectangle 34">
              <a:extLst>
                <a:ext uri="{FF2B5EF4-FFF2-40B4-BE49-F238E27FC236}">
                  <a16:creationId xmlns:a16="http://schemas.microsoft.com/office/drawing/2014/main" id="{06685F75-53FD-4471-9FC1-94B163E92C92}"/>
                </a:ext>
              </a:extLst>
            </p:cNvPr>
            <p:cNvSpPr/>
            <p:nvPr/>
          </p:nvSpPr>
          <p:spPr>
            <a:xfrm>
              <a:off x="2780145" y="3860800"/>
              <a:ext cx="4802910" cy="32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(IP)</a:t>
              </a:r>
            </a:p>
          </p:txBody>
        </p:sp>
        <p:sp>
          <p:nvSpPr>
            <p:cNvPr id="37" name="Rectangle 36">
              <a:extLst>
                <a:ext uri="{FF2B5EF4-FFF2-40B4-BE49-F238E27FC236}">
                  <a16:creationId xmlns:a16="http://schemas.microsoft.com/office/drawing/2014/main" id="{B7018B84-2F91-431A-BD4F-880D07EE3D65}"/>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3</a:t>
              </a:r>
            </a:p>
          </p:txBody>
        </p:sp>
      </p:grpSp>
      <p:grpSp>
        <p:nvGrpSpPr>
          <p:cNvPr id="38" name="Group 37">
            <a:extLst>
              <a:ext uri="{FF2B5EF4-FFF2-40B4-BE49-F238E27FC236}">
                <a16:creationId xmlns:a16="http://schemas.microsoft.com/office/drawing/2014/main" id="{0889B651-BEBA-4688-9338-53FF0725622D}"/>
              </a:ext>
            </a:extLst>
          </p:cNvPr>
          <p:cNvGrpSpPr/>
          <p:nvPr/>
        </p:nvGrpSpPr>
        <p:grpSpPr>
          <a:xfrm>
            <a:off x="2792817" y="4154410"/>
            <a:ext cx="4802910" cy="323272"/>
            <a:chOff x="2780145" y="3860800"/>
            <a:chExt cx="4802910" cy="323272"/>
          </a:xfrm>
        </p:grpSpPr>
        <p:sp>
          <p:nvSpPr>
            <p:cNvPr id="39" name="Rectangle 38">
              <a:extLst>
                <a:ext uri="{FF2B5EF4-FFF2-40B4-BE49-F238E27FC236}">
                  <a16:creationId xmlns:a16="http://schemas.microsoft.com/office/drawing/2014/main" id="{B6659A8E-021F-49CE-9E0F-29714C3C20B8}"/>
                </a:ext>
              </a:extLst>
            </p:cNvPr>
            <p:cNvSpPr/>
            <p:nvPr/>
          </p:nvSpPr>
          <p:spPr>
            <a:xfrm>
              <a:off x="2780145" y="3860800"/>
              <a:ext cx="480291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 (TCP)</a:t>
              </a:r>
            </a:p>
          </p:txBody>
        </p:sp>
        <p:sp>
          <p:nvSpPr>
            <p:cNvPr id="40" name="Rectangle 39">
              <a:extLst>
                <a:ext uri="{FF2B5EF4-FFF2-40B4-BE49-F238E27FC236}">
                  <a16:creationId xmlns:a16="http://schemas.microsoft.com/office/drawing/2014/main" id="{D4B4F5DA-314F-4D8E-ABB3-3AD1775C2FDE}"/>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4</a:t>
              </a:r>
            </a:p>
          </p:txBody>
        </p:sp>
      </p:grpSp>
      <p:grpSp>
        <p:nvGrpSpPr>
          <p:cNvPr id="41" name="Group 40">
            <a:extLst>
              <a:ext uri="{FF2B5EF4-FFF2-40B4-BE49-F238E27FC236}">
                <a16:creationId xmlns:a16="http://schemas.microsoft.com/office/drawing/2014/main" id="{DAAFE779-354D-4745-8B4B-885FB2D1C07A}"/>
              </a:ext>
            </a:extLst>
          </p:cNvPr>
          <p:cNvGrpSpPr/>
          <p:nvPr/>
        </p:nvGrpSpPr>
        <p:grpSpPr>
          <a:xfrm>
            <a:off x="2792817" y="3755151"/>
            <a:ext cx="4802910" cy="323272"/>
            <a:chOff x="2780145" y="3860800"/>
            <a:chExt cx="4802910" cy="323272"/>
          </a:xfrm>
        </p:grpSpPr>
        <p:sp>
          <p:nvSpPr>
            <p:cNvPr id="42" name="Rectangle 41">
              <a:extLst>
                <a:ext uri="{FF2B5EF4-FFF2-40B4-BE49-F238E27FC236}">
                  <a16:creationId xmlns:a16="http://schemas.microsoft.com/office/drawing/2014/main" id="{2085EF7A-D021-40D3-B448-BFCA2C9D5BC0}"/>
                </a:ext>
              </a:extLst>
            </p:cNvPr>
            <p:cNvSpPr/>
            <p:nvPr/>
          </p:nvSpPr>
          <p:spPr>
            <a:xfrm>
              <a:off x="2780145" y="3860800"/>
              <a:ext cx="480291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Session (Sockets)</a:t>
              </a:r>
            </a:p>
          </p:txBody>
        </p:sp>
        <p:sp>
          <p:nvSpPr>
            <p:cNvPr id="43" name="Rectangle 42">
              <a:extLst>
                <a:ext uri="{FF2B5EF4-FFF2-40B4-BE49-F238E27FC236}">
                  <a16:creationId xmlns:a16="http://schemas.microsoft.com/office/drawing/2014/main" id="{16594351-7DDF-4205-B548-BFAB6D171120}"/>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5</a:t>
              </a:r>
            </a:p>
          </p:txBody>
        </p:sp>
      </p:grpSp>
      <p:grpSp>
        <p:nvGrpSpPr>
          <p:cNvPr id="44" name="Group 43">
            <a:extLst>
              <a:ext uri="{FF2B5EF4-FFF2-40B4-BE49-F238E27FC236}">
                <a16:creationId xmlns:a16="http://schemas.microsoft.com/office/drawing/2014/main" id="{25E3F687-EC37-46E9-AF20-DC002E0CA9C9}"/>
              </a:ext>
            </a:extLst>
          </p:cNvPr>
          <p:cNvGrpSpPr/>
          <p:nvPr/>
        </p:nvGrpSpPr>
        <p:grpSpPr>
          <a:xfrm>
            <a:off x="2792817" y="3355892"/>
            <a:ext cx="4802910" cy="323272"/>
            <a:chOff x="2780145" y="3860800"/>
            <a:chExt cx="4802910" cy="323272"/>
          </a:xfrm>
        </p:grpSpPr>
        <p:sp>
          <p:nvSpPr>
            <p:cNvPr id="45" name="Rectangle 44">
              <a:extLst>
                <a:ext uri="{FF2B5EF4-FFF2-40B4-BE49-F238E27FC236}">
                  <a16:creationId xmlns:a16="http://schemas.microsoft.com/office/drawing/2014/main" id="{DFFF5594-E494-4E12-975E-0A93A42BA8CB}"/>
                </a:ext>
              </a:extLst>
            </p:cNvPr>
            <p:cNvSpPr/>
            <p:nvPr/>
          </p:nvSpPr>
          <p:spPr>
            <a:xfrm>
              <a:off x="2780145" y="3860800"/>
              <a:ext cx="4802910" cy="32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Presentation (SSL)</a:t>
              </a:r>
            </a:p>
          </p:txBody>
        </p:sp>
        <p:sp>
          <p:nvSpPr>
            <p:cNvPr id="46" name="Rectangle 45">
              <a:extLst>
                <a:ext uri="{FF2B5EF4-FFF2-40B4-BE49-F238E27FC236}">
                  <a16:creationId xmlns:a16="http://schemas.microsoft.com/office/drawing/2014/main" id="{ED153528-3650-41BD-9151-ABF5CBBADDDB}"/>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6</a:t>
              </a:r>
            </a:p>
          </p:txBody>
        </p:sp>
      </p:grpSp>
      <p:grpSp>
        <p:nvGrpSpPr>
          <p:cNvPr id="47" name="Group 46">
            <a:extLst>
              <a:ext uri="{FF2B5EF4-FFF2-40B4-BE49-F238E27FC236}">
                <a16:creationId xmlns:a16="http://schemas.microsoft.com/office/drawing/2014/main" id="{5BCE5FC6-4601-469B-916E-B950F1EA2F9D}"/>
              </a:ext>
            </a:extLst>
          </p:cNvPr>
          <p:cNvGrpSpPr/>
          <p:nvPr/>
        </p:nvGrpSpPr>
        <p:grpSpPr>
          <a:xfrm>
            <a:off x="2792817" y="2956633"/>
            <a:ext cx="4802910" cy="323272"/>
            <a:chOff x="2780145" y="3860800"/>
            <a:chExt cx="4802910" cy="323272"/>
          </a:xfrm>
        </p:grpSpPr>
        <p:sp>
          <p:nvSpPr>
            <p:cNvPr id="48" name="Rectangle 47">
              <a:extLst>
                <a:ext uri="{FF2B5EF4-FFF2-40B4-BE49-F238E27FC236}">
                  <a16:creationId xmlns:a16="http://schemas.microsoft.com/office/drawing/2014/main" id="{95777FA9-889F-4F56-AA3D-134623E0B4E4}"/>
                </a:ext>
              </a:extLst>
            </p:cNvPr>
            <p:cNvSpPr/>
            <p:nvPr/>
          </p:nvSpPr>
          <p:spPr>
            <a:xfrm>
              <a:off x="2780145" y="3860800"/>
              <a:ext cx="4802910" cy="32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 (HTTP)</a:t>
              </a:r>
            </a:p>
          </p:txBody>
        </p:sp>
        <p:sp>
          <p:nvSpPr>
            <p:cNvPr id="49" name="Rectangle 48">
              <a:extLst>
                <a:ext uri="{FF2B5EF4-FFF2-40B4-BE49-F238E27FC236}">
                  <a16:creationId xmlns:a16="http://schemas.microsoft.com/office/drawing/2014/main" id="{018147C2-7FB4-4708-8465-25BA3FF8AEFB}"/>
                </a:ext>
              </a:extLst>
            </p:cNvPr>
            <p:cNvSpPr/>
            <p:nvPr/>
          </p:nvSpPr>
          <p:spPr>
            <a:xfrm>
              <a:off x="2780145" y="386080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Layer 7</a:t>
              </a:r>
            </a:p>
          </p:txBody>
        </p:sp>
      </p:grpSp>
      <p:sp>
        <p:nvSpPr>
          <p:cNvPr id="50" name="Right Brace 49">
            <a:extLst>
              <a:ext uri="{FF2B5EF4-FFF2-40B4-BE49-F238E27FC236}">
                <a16:creationId xmlns:a16="http://schemas.microsoft.com/office/drawing/2014/main" id="{D559DCC2-D043-4C76-9C7A-8CE4DF49D637}"/>
              </a:ext>
            </a:extLst>
          </p:cNvPr>
          <p:cNvSpPr/>
          <p:nvPr/>
        </p:nvSpPr>
        <p:spPr>
          <a:xfrm>
            <a:off x="7827765" y="2697439"/>
            <a:ext cx="498763" cy="3088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BD423F3E-BD19-40A9-BE04-9811402BE04C}"/>
              </a:ext>
            </a:extLst>
          </p:cNvPr>
          <p:cNvSpPr txBox="1"/>
          <p:nvPr/>
        </p:nvSpPr>
        <p:spPr>
          <a:xfrm>
            <a:off x="8326528" y="3935106"/>
            <a:ext cx="2156691" cy="375552"/>
          </a:xfrm>
          <a:prstGeom prst="rect">
            <a:avLst/>
          </a:prstGeom>
          <a:noFill/>
        </p:spPr>
        <p:txBody>
          <a:bodyPr wrap="square">
            <a:spAutoFit/>
          </a:bodyPr>
          <a:lstStyle/>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Web 2</a:t>
            </a:r>
          </a:p>
        </p:txBody>
      </p:sp>
      <p:sp>
        <p:nvSpPr>
          <p:cNvPr id="52" name="Text Placeholder 10">
            <a:extLst>
              <a:ext uri="{FF2B5EF4-FFF2-40B4-BE49-F238E27FC236}">
                <a16:creationId xmlns:a16="http://schemas.microsoft.com/office/drawing/2014/main" id="{5FD53522-731A-4B20-8D22-C16188EC7283}"/>
              </a:ext>
            </a:extLst>
          </p:cNvPr>
          <p:cNvSpPr>
            <a:spLocks noGrp="1"/>
          </p:cNvSpPr>
          <p:nvPr>
            <p:ph type="body" sz="quarter" idx="16"/>
          </p:nvPr>
        </p:nvSpPr>
        <p:spPr>
          <a:xfrm>
            <a:off x="652462" y="914400"/>
            <a:ext cx="7577137" cy="647700"/>
          </a:xfrm>
        </p:spPr>
        <p:txBody>
          <a:bodyPr/>
          <a:lstStyle/>
          <a:p>
            <a:r>
              <a:rPr lang="en-US" dirty="0"/>
              <a:t>How web3 relates to web 2</a:t>
            </a:r>
          </a:p>
        </p:txBody>
      </p:sp>
    </p:spTree>
    <p:extLst>
      <p:ext uri="{BB962C8B-B14F-4D97-AF65-F5344CB8AC3E}">
        <p14:creationId xmlns:p14="http://schemas.microsoft.com/office/powerpoint/2010/main" val="320378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0D3E6B-920A-4520-832E-FBEEA230F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490" y="855468"/>
            <a:ext cx="6036363" cy="514036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AD1BEC6-D2DB-40EA-B4D3-47D3CA3792FD}"/>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6E01A85-483F-48E6-9348-8D3025467F56}"/>
              </a:ext>
            </a:extLst>
          </p:cNvPr>
          <p:cNvSpPr>
            <a:spLocks noGrp="1"/>
          </p:cNvSpPr>
          <p:nvPr>
            <p:ph type="sldNum" sz="quarter" idx="4"/>
          </p:nvPr>
        </p:nvSpPr>
        <p:spPr/>
        <p:txBody>
          <a:bodyPr/>
          <a:lstStyle/>
          <a:p>
            <a:fld id="{00F9DAA1-1DF7-43E0-8E29-0CE1148553C7}" type="slidenum">
              <a:rPr lang="en-US" smtClean="0"/>
              <a:pPr/>
              <a:t>21</a:t>
            </a:fld>
            <a:endParaRPr lang="en-US" dirty="0"/>
          </a:p>
        </p:txBody>
      </p:sp>
      <p:sp>
        <p:nvSpPr>
          <p:cNvPr id="7" name="Title 6">
            <a:extLst>
              <a:ext uri="{FF2B5EF4-FFF2-40B4-BE49-F238E27FC236}">
                <a16:creationId xmlns:a16="http://schemas.microsoft.com/office/drawing/2014/main" id="{9C319CB5-5F5E-4F51-B6D7-10CC8F1774D7}"/>
              </a:ext>
            </a:extLst>
          </p:cNvPr>
          <p:cNvSpPr>
            <a:spLocks noGrp="1"/>
          </p:cNvSpPr>
          <p:nvPr>
            <p:ph type="title"/>
          </p:nvPr>
        </p:nvSpPr>
        <p:spPr/>
        <p:txBody>
          <a:bodyPr/>
          <a:lstStyle/>
          <a:p>
            <a:r>
              <a:rPr lang="en-US" dirty="0"/>
              <a:t>Comparing Architectures</a:t>
            </a:r>
          </a:p>
        </p:txBody>
      </p:sp>
      <p:grpSp>
        <p:nvGrpSpPr>
          <p:cNvPr id="62" name="Group 61">
            <a:extLst>
              <a:ext uri="{FF2B5EF4-FFF2-40B4-BE49-F238E27FC236}">
                <a16:creationId xmlns:a16="http://schemas.microsoft.com/office/drawing/2014/main" id="{988AF6D3-A693-4095-9A2D-A4934BBA8428}"/>
              </a:ext>
            </a:extLst>
          </p:cNvPr>
          <p:cNvGrpSpPr/>
          <p:nvPr/>
        </p:nvGrpSpPr>
        <p:grpSpPr>
          <a:xfrm>
            <a:off x="362527" y="1017515"/>
            <a:ext cx="4802910" cy="1168176"/>
            <a:chOff x="369452" y="1664059"/>
            <a:chExt cx="4802910" cy="1168176"/>
          </a:xfrm>
        </p:grpSpPr>
        <p:sp>
          <p:nvSpPr>
            <p:cNvPr id="22" name="Rectangle 21">
              <a:extLst>
                <a:ext uri="{FF2B5EF4-FFF2-40B4-BE49-F238E27FC236}">
                  <a16:creationId xmlns:a16="http://schemas.microsoft.com/office/drawing/2014/main" id="{CCDF13A0-B841-4174-8A9D-6DF432404334}"/>
                </a:ext>
              </a:extLst>
            </p:cNvPr>
            <p:cNvSpPr/>
            <p:nvPr/>
          </p:nvSpPr>
          <p:spPr>
            <a:xfrm>
              <a:off x="369452" y="1712928"/>
              <a:ext cx="4802910" cy="1108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strike="noStrike" kern="1200" cap="none" spc="0" normalizeH="0" baseline="0" noProof="0" dirty="0">
                <a:ln>
                  <a:noFill/>
                </a:ln>
                <a:solidFill>
                  <a:prstClr val="white"/>
                </a:solidFill>
                <a:effectLst/>
                <a:uLnTx/>
                <a:uFillTx/>
                <a:latin typeface="Montserrat"/>
                <a:ea typeface="+mn-ea"/>
                <a:cs typeface="+mn-cs"/>
              </a:endParaRPr>
            </a:p>
          </p:txBody>
        </p:sp>
        <p:sp>
          <p:nvSpPr>
            <p:cNvPr id="24" name="Rectangle 23">
              <a:extLst>
                <a:ext uri="{FF2B5EF4-FFF2-40B4-BE49-F238E27FC236}">
                  <a16:creationId xmlns:a16="http://schemas.microsoft.com/office/drawing/2014/main" id="{7EA4E71D-3C86-4822-87C7-F6630899D689}"/>
                </a:ext>
              </a:extLst>
            </p:cNvPr>
            <p:cNvSpPr/>
            <p:nvPr/>
          </p:nvSpPr>
          <p:spPr>
            <a:xfrm>
              <a:off x="369452" y="1712928"/>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prstClr val="white"/>
                  </a:solidFill>
                  <a:effectLst/>
                  <a:uLnTx/>
                  <a:uFillTx/>
                  <a:latin typeface="Montserrat"/>
                  <a:ea typeface="+mn-ea"/>
                  <a:cs typeface="+mn-cs"/>
                </a:rPr>
                <a:t>UX Tier</a:t>
              </a:r>
            </a:p>
          </p:txBody>
        </p:sp>
        <p:grpSp>
          <p:nvGrpSpPr>
            <p:cNvPr id="28" name="Group 27">
              <a:extLst>
                <a:ext uri="{FF2B5EF4-FFF2-40B4-BE49-F238E27FC236}">
                  <a16:creationId xmlns:a16="http://schemas.microsoft.com/office/drawing/2014/main" id="{930666B1-F3F4-4590-B721-E29BE4B9EA3D}"/>
                </a:ext>
              </a:extLst>
            </p:cNvPr>
            <p:cNvGrpSpPr/>
            <p:nvPr/>
          </p:nvGrpSpPr>
          <p:grpSpPr>
            <a:xfrm>
              <a:off x="2180005" y="1664059"/>
              <a:ext cx="1173019" cy="1168176"/>
              <a:chOff x="75409" y="1234436"/>
              <a:chExt cx="1173019" cy="1168176"/>
            </a:xfrm>
          </p:grpSpPr>
          <p:pic>
            <p:nvPicPr>
              <p:cNvPr id="23" name="Graphic 22" descr="Web design with solid fill">
                <a:extLst>
                  <a:ext uri="{FF2B5EF4-FFF2-40B4-BE49-F238E27FC236}">
                    <a16:creationId xmlns:a16="http://schemas.microsoft.com/office/drawing/2014/main" id="{16626A00-B840-4280-B909-E724DC171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9310" y="1234436"/>
                <a:ext cx="585216" cy="585216"/>
              </a:xfrm>
              <a:prstGeom prst="rect">
                <a:avLst/>
              </a:prstGeom>
            </p:spPr>
          </p:pic>
          <p:sp>
            <p:nvSpPr>
              <p:cNvPr id="27" name="TextBox 26">
                <a:extLst>
                  <a:ext uri="{FF2B5EF4-FFF2-40B4-BE49-F238E27FC236}">
                    <a16:creationId xmlns:a16="http://schemas.microsoft.com/office/drawing/2014/main" id="{20D274AC-5E82-48B0-A6B1-4B7A6A18ACB6}"/>
                  </a:ext>
                </a:extLst>
              </p:cNvPr>
              <p:cNvSpPr txBox="1"/>
              <p:nvPr/>
            </p:nvSpPr>
            <p:spPr>
              <a:xfrm>
                <a:off x="75409" y="1726145"/>
                <a:ext cx="1173019" cy="676467"/>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Website</a:t>
                </a:r>
                <a:b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(HTML, CSS, JavaScript)</a:t>
                </a:r>
              </a:p>
            </p:txBody>
          </p:sp>
        </p:grpSp>
      </p:grpSp>
      <p:grpSp>
        <p:nvGrpSpPr>
          <p:cNvPr id="64" name="Group 63">
            <a:extLst>
              <a:ext uri="{FF2B5EF4-FFF2-40B4-BE49-F238E27FC236}">
                <a16:creationId xmlns:a16="http://schemas.microsoft.com/office/drawing/2014/main" id="{E6C3CCA0-BEA7-4269-9C44-3AC7C9B49234}"/>
              </a:ext>
            </a:extLst>
          </p:cNvPr>
          <p:cNvGrpSpPr/>
          <p:nvPr/>
        </p:nvGrpSpPr>
        <p:grpSpPr>
          <a:xfrm>
            <a:off x="362527" y="4850373"/>
            <a:ext cx="4802910" cy="1168176"/>
            <a:chOff x="359296" y="4564048"/>
            <a:chExt cx="4802910" cy="1168176"/>
          </a:xfrm>
        </p:grpSpPr>
        <p:grpSp>
          <p:nvGrpSpPr>
            <p:cNvPr id="60" name="Group 59">
              <a:extLst>
                <a:ext uri="{FF2B5EF4-FFF2-40B4-BE49-F238E27FC236}">
                  <a16:creationId xmlns:a16="http://schemas.microsoft.com/office/drawing/2014/main" id="{8D081963-6D66-4CE6-A65F-9AB865538AEA}"/>
                </a:ext>
              </a:extLst>
            </p:cNvPr>
            <p:cNvGrpSpPr/>
            <p:nvPr/>
          </p:nvGrpSpPr>
          <p:grpSpPr>
            <a:xfrm>
              <a:off x="359296" y="4601879"/>
              <a:ext cx="4802910" cy="1108364"/>
              <a:chOff x="8617527" y="3949094"/>
              <a:chExt cx="4802910" cy="1108364"/>
            </a:xfrm>
          </p:grpSpPr>
          <p:sp>
            <p:nvSpPr>
              <p:cNvPr id="10" name="Rectangle 9">
                <a:extLst>
                  <a:ext uri="{FF2B5EF4-FFF2-40B4-BE49-F238E27FC236}">
                    <a16:creationId xmlns:a16="http://schemas.microsoft.com/office/drawing/2014/main" id="{10665E14-603D-4679-8A38-AB8FD1AB6319}"/>
                  </a:ext>
                </a:extLst>
              </p:cNvPr>
              <p:cNvSpPr/>
              <p:nvPr/>
            </p:nvSpPr>
            <p:spPr>
              <a:xfrm>
                <a:off x="8617527" y="3949094"/>
                <a:ext cx="4802910" cy="1108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2" name="Rectangle 11">
                <a:extLst>
                  <a:ext uri="{FF2B5EF4-FFF2-40B4-BE49-F238E27FC236}">
                    <a16:creationId xmlns:a16="http://schemas.microsoft.com/office/drawing/2014/main" id="{797364AE-D8C2-4C85-8FE1-F54010C50962}"/>
                  </a:ext>
                </a:extLst>
              </p:cNvPr>
              <p:cNvSpPr/>
              <p:nvPr/>
            </p:nvSpPr>
            <p:spPr>
              <a:xfrm>
                <a:off x="8617527" y="3949094"/>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ontserrat"/>
                    <a:ea typeface="+mn-ea"/>
                    <a:cs typeface="+mn-cs"/>
                  </a:rPr>
                  <a:t>Data Tier</a:t>
                </a:r>
              </a:p>
            </p:txBody>
          </p:sp>
        </p:grpSp>
        <p:grpSp>
          <p:nvGrpSpPr>
            <p:cNvPr id="32" name="Group 31">
              <a:extLst>
                <a:ext uri="{FF2B5EF4-FFF2-40B4-BE49-F238E27FC236}">
                  <a16:creationId xmlns:a16="http://schemas.microsoft.com/office/drawing/2014/main" id="{D4A9A27B-B010-4776-9D65-1BF0134B6E1A}"/>
                </a:ext>
              </a:extLst>
            </p:cNvPr>
            <p:cNvGrpSpPr/>
            <p:nvPr/>
          </p:nvGrpSpPr>
          <p:grpSpPr>
            <a:xfrm>
              <a:off x="1756947" y="4564048"/>
              <a:ext cx="1173019" cy="970558"/>
              <a:chOff x="652462" y="1234436"/>
              <a:chExt cx="1173019" cy="970558"/>
            </a:xfrm>
          </p:grpSpPr>
          <p:pic>
            <p:nvPicPr>
              <p:cNvPr id="33" name="Graphic 32" descr="Web design with solid fill">
                <a:extLst>
                  <a:ext uri="{FF2B5EF4-FFF2-40B4-BE49-F238E27FC236}">
                    <a16:creationId xmlns:a16="http://schemas.microsoft.com/office/drawing/2014/main" id="{8D441DB8-7080-4146-8869-EF6A01C5E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6363" y="1234436"/>
                <a:ext cx="585216" cy="585216"/>
              </a:xfrm>
              <a:prstGeom prst="rect">
                <a:avLst/>
              </a:prstGeom>
            </p:spPr>
          </p:pic>
          <p:sp>
            <p:nvSpPr>
              <p:cNvPr id="34" name="TextBox 33">
                <a:extLst>
                  <a:ext uri="{FF2B5EF4-FFF2-40B4-BE49-F238E27FC236}">
                    <a16:creationId xmlns:a16="http://schemas.microsoft.com/office/drawing/2014/main" id="{DDCDE7E5-DE6D-474E-954D-DBE6E11333A2}"/>
                  </a:ext>
                </a:extLst>
              </p:cNvPr>
              <p:cNvSpPr txBox="1"/>
              <p:nvPr/>
            </p:nvSpPr>
            <p:spPr>
              <a:xfrm>
                <a:off x="652462" y="1726145"/>
                <a:ext cx="1173019" cy="478849"/>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Blob Storage</a:t>
                </a:r>
                <a:b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(Images)</a:t>
                </a:r>
              </a:p>
            </p:txBody>
          </p:sp>
        </p:grpSp>
        <p:grpSp>
          <p:nvGrpSpPr>
            <p:cNvPr id="35" name="Group 34">
              <a:extLst>
                <a:ext uri="{FF2B5EF4-FFF2-40B4-BE49-F238E27FC236}">
                  <a16:creationId xmlns:a16="http://schemas.microsoft.com/office/drawing/2014/main" id="{FFABDDF5-6365-4B7A-8FDC-D1D797B2AA2C}"/>
                </a:ext>
              </a:extLst>
            </p:cNvPr>
            <p:cNvGrpSpPr/>
            <p:nvPr/>
          </p:nvGrpSpPr>
          <p:grpSpPr>
            <a:xfrm>
              <a:off x="2636064" y="4564048"/>
              <a:ext cx="1173019" cy="970558"/>
              <a:chOff x="652462" y="1234436"/>
              <a:chExt cx="1173019" cy="970558"/>
            </a:xfrm>
          </p:grpSpPr>
          <p:pic>
            <p:nvPicPr>
              <p:cNvPr id="36" name="Graphic 35" descr="Web design with solid fill">
                <a:extLst>
                  <a:ext uri="{FF2B5EF4-FFF2-40B4-BE49-F238E27FC236}">
                    <a16:creationId xmlns:a16="http://schemas.microsoft.com/office/drawing/2014/main" id="{0FCF6578-8B3A-4AF0-97DE-A8C809DEB2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6363" y="1234436"/>
                <a:ext cx="585216" cy="585216"/>
              </a:xfrm>
              <a:prstGeom prst="rect">
                <a:avLst/>
              </a:prstGeom>
            </p:spPr>
          </p:pic>
          <p:sp>
            <p:nvSpPr>
              <p:cNvPr id="37" name="TextBox 36">
                <a:extLst>
                  <a:ext uri="{FF2B5EF4-FFF2-40B4-BE49-F238E27FC236}">
                    <a16:creationId xmlns:a16="http://schemas.microsoft.com/office/drawing/2014/main" id="{8EA7F559-A9E5-419D-8DD6-8D83AFCDACC3}"/>
                  </a:ext>
                </a:extLst>
              </p:cNvPr>
              <p:cNvSpPr txBox="1"/>
              <p:nvPr/>
            </p:nvSpPr>
            <p:spPr>
              <a:xfrm>
                <a:off x="652462" y="1726145"/>
                <a:ext cx="1173019" cy="478849"/>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SQL Database</a:t>
                </a:r>
              </a:p>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dirty="0">
                    <a:solidFill>
                      <a:srgbClr val="1A1F20"/>
                    </a:solidFill>
                    <a:latin typeface="Calibri" panose="020F0502020204030204" pitchFamily="34" charset="0"/>
                    <a:ea typeface="Calibri" panose="020F0502020204030204" pitchFamily="34" charset="0"/>
                    <a:cs typeface="Times New Roman" panose="02020603050405020304" pitchFamily="18" charset="0"/>
                  </a:rPr>
                  <a:t>(App Data)</a:t>
                </a:r>
                <a:endPar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437A3FD5-282D-405A-9071-1C313B4AE163}"/>
                </a:ext>
              </a:extLst>
            </p:cNvPr>
            <p:cNvGrpSpPr/>
            <p:nvPr/>
          </p:nvGrpSpPr>
          <p:grpSpPr>
            <a:xfrm>
              <a:off x="3499019" y="4564048"/>
              <a:ext cx="1173019" cy="1168176"/>
              <a:chOff x="652462" y="1234436"/>
              <a:chExt cx="1173019" cy="1168176"/>
            </a:xfrm>
          </p:grpSpPr>
          <p:pic>
            <p:nvPicPr>
              <p:cNvPr id="42" name="Graphic 41" descr="Web design with solid fill">
                <a:extLst>
                  <a:ext uri="{FF2B5EF4-FFF2-40B4-BE49-F238E27FC236}">
                    <a16:creationId xmlns:a16="http://schemas.microsoft.com/office/drawing/2014/main" id="{58E48F81-5BD2-40FA-BA7F-9E2292E44C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6363" y="1234436"/>
                <a:ext cx="585216" cy="585216"/>
              </a:xfrm>
              <a:prstGeom prst="rect">
                <a:avLst/>
              </a:prstGeom>
            </p:spPr>
          </p:pic>
          <p:sp>
            <p:nvSpPr>
              <p:cNvPr id="43" name="TextBox 42">
                <a:extLst>
                  <a:ext uri="{FF2B5EF4-FFF2-40B4-BE49-F238E27FC236}">
                    <a16:creationId xmlns:a16="http://schemas.microsoft.com/office/drawing/2014/main" id="{16FF767C-E0A4-4AF7-B7BC-ACE55EDAA0E6}"/>
                  </a:ext>
                </a:extLst>
              </p:cNvPr>
              <p:cNvSpPr txBox="1"/>
              <p:nvPr/>
            </p:nvSpPr>
            <p:spPr>
              <a:xfrm>
                <a:off x="652462" y="1726145"/>
                <a:ext cx="1173019" cy="676467"/>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dirty="0">
                    <a:solidFill>
                      <a:srgbClr val="1A1F20"/>
                    </a:solidFill>
                    <a:latin typeface="Calibri" panose="020F0502020204030204" pitchFamily="34" charset="0"/>
                    <a:ea typeface="Calibri" panose="020F0502020204030204" pitchFamily="34" charset="0"/>
                    <a:cs typeface="Times New Roman" panose="02020603050405020304" pitchFamily="18" charset="0"/>
                  </a:rPr>
                  <a:t>No</a:t>
                </a: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SQL Database</a:t>
                </a:r>
                <a:b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(App Data)</a:t>
                </a:r>
              </a:p>
            </p:txBody>
          </p:sp>
        </p:grpSp>
      </p:grpSp>
      <p:grpSp>
        <p:nvGrpSpPr>
          <p:cNvPr id="59" name="Group 58">
            <a:extLst>
              <a:ext uri="{FF2B5EF4-FFF2-40B4-BE49-F238E27FC236}">
                <a16:creationId xmlns:a16="http://schemas.microsoft.com/office/drawing/2014/main" id="{3441229B-814B-4813-9DB5-4D40E65DC3D1}"/>
              </a:ext>
            </a:extLst>
          </p:cNvPr>
          <p:cNvGrpSpPr/>
          <p:nvPr/>
        </p:nvGrpSpPr>
        <p:grpSpPr>
          <a:xfrm>
            <a:off x="362527" y="2970989"/>
            <a:ext cx="4802910" cy="1108364"/>
            <a:chOff x="8617527" y="2609820"/>
            <a:chExt cx="4802910" cy="1108364"/>
          </a:xfrm>
        </p:grpSpPr>
        <p:sp>
          <p:nvSpPr>
            <p:cNvPr id="14" name="Rectangle 13">
              <a:extLst>
                <a:ext uri="{FF2B5EF4-FFF2-40B4-BE49-F238E27FC236}">
                  <a16:creationId xmlns:a16="http://schemas.microsoft.com/office/drawing/2014/main" id="{866BCB2F-06DC-497A-885C-CDB5C8EFFFFF}"/>
                </a:ext>
              </a:extLst>
            </p:cNvPr>
            <p:cNvSpPr/>
            <p:nvPr/>
          </p:nvSpPr>
          <p:spPr>
            <a:xfrm>
              <a:off x="8617527" y="2609820"/>
              <a:ext cx="4802910" cy="1108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6" name="Rectangle 15">
              <a:extLst>
                <a:ext uri="{FF2B5EF4-FFF2-40B4-BE49-F238E27FC236}">
                  <a16:creationId xmlns:a16="http://schemas.microsoft.com/office/drawing/2014/main" id="{8A2583E6-569A-4C2B-941B-0C5626128CBE}"/>
                </a:ext>
              </a:extLst>
            </p:cNvPr>
            <p:cNvSpPr/>
            <p:nvPr/>
          </p:nvSpPr>
          <p:spPr>
            <a:xfrm>
              <a:off x="8617527" y="2609820"/>
              <a:ext cx="1357745" cy="3232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ontserrat"/>
                  <a:ea typeface="+mn-ea"/>
                  <a:cs typeface="+mn-cs"/>
                </a:rPr>
                <a:t>Logic Tier</a:t>
              </a:r>
            </a:p>
          </p:txBody>
        </p:sp>
      </p:grpSp>
      <p:grpSp>
        <p:nvGrpSpPr>
          <p:cNvPr id="29" name="Group 28">
            <a:extLst>
              <a:ext uri="{FF2B5EF4-FFF2-40B4-BE49-F238E27FC236}">
                <a16:creationId xmlns:a16="http://schemas.microsoft.com/office/drawing/2014/main" id="{E04C7846-29B6-4374-B71B-E32C881350A1}"/>
              </a:ext>
            </a:extLst>
          </p:cNvPr>
          <p:cNvGrpSpPr/>
          <p:nvPr/>
        </p:nvGrpSpPr>
        <p:grpSpPr>
          <a:xfrm>
            <a:off x="1061779" y="2933944"/>
            <a:ext cx="1911931" cy="1168176"/>
            <a:chOff x="264529" y="1234436"/>
            <a:chExt cx="1911931" cy="1168176"/>
          </a:xfrm>
        </p:grpSpPr>
        <p:pic>
          <p:nvPicPr>
            <p:cNvPr id="30" name="Graphic 29" descr="Web design with solid fill">
              <a:extLst>
                <a:ext uri="{FF2B5EF4-FFF2-40B4-BE49-F238E27FC236}">
                  <a16:creationId xmlns:a16="http://schemas.microsoft.com/office/drawing/2014/main" id="{8B70CBA2-9931-40D8-874A-A00295ED0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6363" y="1234436"/>
              <a:ext cx="585216" cy="585216"/>
            </a:xfrm>
            <a:prstGeom prst="rect">
              <a:avLst/>
            </a:prstGeom>
          </p:spPr>
        </p:pic>
        <p:sp>
          <p:nvSpPr>
            <p:cNvPr id="31" name="TextBox 30">
              <a:extLst>
                <a:ext uri="{FF2B5EF4-FFF2-40B4-BE49-F238E27FC236}">
                  <a16:creationId xmlns:a16="http://schemas.microsoft.com/office/drawing/2014/main" id="{C6226295-8BCC-4212-BDEE-4A4981930C46}"/>
                </a:ext>
              </a:extLst>
            </p:cNvPr>
            <p:cNvSpPr txBox="1"/>
            <p:nvPr/>
          </p:nvSpPr>
          <p:spPr>
            <a:xfrm>
              <a:off x="264529" y="1726145"/>
              <a:ext cx="1911931" cy="676467"/>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Serverless</a:t>
              </a:r>
              <a:b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API’s</a:t>
              </a:r>
            </a:p>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dirty="0">
                  <a:solidFill>
                    <a:srgbClr val="1A1F20"/>
                  </a:solidFill>
                  <a:latin typeface="Calibri" panose="020F0502020204030204" pitchFamily="34" charset="0"/>
                  <a:ea typeface="Calibri" panose="020F0502020204030204" pitchFamily="34" charset="0"/>
                  <a:cs typeface="Times New Roman" panose="02020603050405020304" pitchFamily="18" charset="0"/>
                </a:rPr>
                <a:t>(node.js, .NET, go, etc.)</a:t>
              </a:r>
              <a:endPar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84B2A0C3-FBFE-4E18-A003-2FEC1C34543A}"/>
              </a:ext>
            </a:extLst>
          </p:cNvPr>
          <p:cNvGrpSpPr/>
          <p:nvPr/>
        </p:nvGrpSpPr>
        <p:grpSpPr>
          <a:xfrm>
            <a:off x="2508021" y="2933944"/>
            <a:ext cx="1651274" cy="1168176"/>
            <a:chOff x="421550" y="1234436"/>
            <a:chExt cx="1651274" cy="1168176"/>
          </a:xfrm>
        </p:grpSpPr>
        <p:pic>
          <p:nvPicPr>
            <p:cNvPr id="45" name="Graphic 44" descr="Web design with solid fill">
              <a:extLst>
                <a:ext uri="{FF2B5EF4-FFF2-40B4-BE49-F238E27FC236}">
                  <a16:creationId xmlns:a16="http://schemas.microsoft.com/office/drawing/2014/main" id="{70E11DB8-FBDC-4007-9989-826D2A845F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6363" y="1234436"/>
              <a:ext cx="585216" cy="585216"/>
            </a:xfrm>
            <a:prstGeom prst="rect">
              <a:avLst/>
            </a:prstGeom>
          </p:spPr>
        </p:pic>
        <p:sp>
          <p:nvSpPr>
            <p:cNvPr id="46" name="TextBox 45">
              <a:extLst>
                <a:ext uri="{FF2B5EF4-FFF2-40B4-BE49-F238E27FC236}">
                  <a16:creationId xmlns:a16="http://schemas.microsoft.com/office/drawing/2014/main" id="{E0B60273-93A5-49DB-8417-F9D6A82F14C8}"/>
                </a:ext>
              </a:extLst>
            </p:cNvPr>
            <p:cNvSpPr txBox="1"/>
            <p:nvPr/>
          </p:nvSpPr>
          <p:spPr>
            <a:xfrm>
              <a:off x="421550" y="1726145"/>
              <a:ext cx="1651274" cy="676467"/>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Identity Provider</a:t>
              </a:r>
              <a:b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API</a:t>
              </a:r>
              <a:b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(AAD, Auth0, </a:t>
              </a:r>
              <a:r>
                <a:rPr kumimoji="0" lang="en-US" sz="1200" b="0" i="0" u="none" strike="noStrike" kern="1200" cap="none" spc="0" normalizeH="0" baseline="0" noProof="0" dirty="0" err="1">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etc</a:t>
              </a:r>
              <a:r>
                <a:rPr lang="en-US" sz="1200" dirty="0">
                  <a:solidFill>
                    <a:srgbClr val="1A1F20"/>
                  </a:solidFill>
                  <a:latin typeface="Calibri" panose="020F0502020204030204" pitchFamily="34"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2324BCEF-3756-4558-89FA-9C29F6A4EE65}"/>
              </a:ext>
            </a:extLst>
          </p:cNvPr>
          <p:cNvGrpSpPr/>
          <p:nvPr/>
        </p:nvGrpSpPr>
        <p:grpSpPr>
          <a:xfrm>
            <a:off x="5655976" y="927194"/>
            <a:ext cx="1173019" cy="772940"/>
            <a:chOff x="652462" y="1234436"/>
            <a:chExt cx="1173019" cy="772940"/>
          </a:xfrm>
        </p:grpSpPr>
        <p:pic>
          <p:nvPicPr>
            <p:cNvPr id="51" name="Graphic 50" descr="Web design with solid fill">
              <a:extLst>
                <a:ext uri="{FF2B5EF4-FFF2-40B4-BE49-F238E27FC236}">
                  <a16:creationId xmlns:a16="http://schemas.microsoft.com/office/drawing/2014/main" id="{11A31F72-CD56-4AD5-A9CD-EA6AF6928A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6363" y="1234436"/>
              <a:ext cx="585216" cy="585216"/>
            </a:xfrm>
            <a:prstGeom prst="rect">
              <a:avLst/>
            </a:prstGeom>
          </p:spPr>
        </p:pic>
        <p:sp>
          <p:nvSpPr>
            <p:cNvPr id="52" name="TextBox 51">
              <a:extLst>
                <a:ext uri="{FF2B5EF4-FFF2-40B4-BE49-F238E27FC236}">
                  <a16:creationId xmlns:a16="http://schemas.microsoft.com/office/drawing/2014/main" id="{A6576B4F-5854-47D0-B1FF-7303D2BD4AE8}"/>
                </a:ext>
              </a:extLst>
            </p:cNvPr>
            <p:cNvSpPr txBox="1"/>
            <p:nvPr/>
          </p:nvSpPr>
          <p:spPr>
            <a:xfrm>
              <a:off x="652462" y="1726145"/>
              <a:ext cx="1173019" cy="281231"/>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Browser</a:t>
              </a:r>
            </a:p>
          </p:txBody>
        </p:sp>
      </p:grpSp>
      <p:cxnSp>
        <p:nvCxnSpPr>
          <p:cNvPr id="54" name="Connector: Elbow 53">
            <a:extLst>
              <a:ext uri="{FF2B5EF4-FFF2-40B4-BE49-F238E27FC236}">
                <a16:creationId xmlns:a16="http://schemas.microsoft.com/office/drawing/2014/main" id="{0C5D34D9-62E0-4AC9-94C5-02A6EBF4BF33}"/>
              </a:ext>
            </a:extLst>
          </p:cNvPr>
          <p:cNvCxnSpPr>
            <a:cxnSpLocks/>
            <a:stCxn id="51" idx="1"/>
            <a:endCxn id="22" idx="3"/>
          </p:cNvCxnSpPr>
          <p:nvPr/>
        </p:nvCxnSpPr>
        <p:spPr>
          <a:xfrm rot="10800000" flipV="1">
            <a:off x="5165437" y="1219802"/>
            <a:ext cx="784440" cy="4007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6D77E7-CFDD-4C0F-8198-87EDF403F4EA}"/>
              </a:ext>
            </a:extLst>
          </p:cNvPr>
          <p:cNvCxnSpPr>
            <a:cxnSpLocks/>
            <a:endCxn id="30" idx="0"/>
          </p:cNvCxnSpPr>
          <p:nvPr/>
        </p:nvCxnSpPr>
        <p:spPr>
          <a:xfrm>
            <a:off x="2036221" y="2174748"/>
            <a:ext cx="0" cy="759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31C035-1803-452B-B0A6-341EE8ADB80F}"/>
              </a:ext>
            </a:extLst>
          </p:cNvPr>
          <p:cNvCxnSpPr>
            <a:cxnSpLocks/>
          </p:cNvCxnSpPr>
          <p:nvPr/>
        </p:nvCxnSpPr>
        <p:spPr>
          <a:xfrm>
            <a:off x="2763982" y="4091177"/>
            <a:ext cx="0" cy="759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48151CA8-48DB-4CE1-8DC9-12DCA4BB5488}"/>
              </a:ext>
            </a:extLst>
          </p:cNvPr>
          <p:cNvGrpSpPr/>
          <p:nvPr/>
        </p:nvGrpSpPr>
        <p:grpSpPr>
          <a:xfrm>
            <a:off x="3750988" y="2944935"/>
            <a:ext cx="1651274" cy="1168176"/>
            <a:chOff x="421550" y="1234436"/>
            <a:chExt cx="1651274" cy="1168176"/>
          </a:xfrm>
        </p:grpSpPr>
        <p:pic>
          <p:nvPicPr>
            <p:cNvPr id="74" name="Graphic 73" descr="Web design with solid fill">
              <a:extLst>
                <a:ext uri="{FF2B5EF4-FFF2-40B4-BE49-F238E27FC236}">
                  <a16:creationId xmlns:a16="http://schemas.microsoft.com/office/drawing/2014/main" id="{FAB43097-56B9-43CD-B391-DFAF0966F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6363" y="1234436"/>
              <a:ext cx="585216" cy="585216"/>
            </a:xfrm>
            <a:prstGeom prst="rect">
              <a:avLst/>
            </a:prstGeom>
          </p:spPr>
        </p:pic>
        <p:sp>
          <p:nvSpPr>
            <p:cNvPr id="75" name="TextBox 74">
              <a:extLst>
                <a:ext uri="{FF2B5EF4-FFF2-40B4-BE49-F238E27FC236}">
                  <a16:creationId xmlns:a16="http://schemas.microsoft.com/office/drawing/2014/main" id="{16D3D21E-DABB-4007-8DA8-9FCB00A748F6}"/>
                </a:ext>
              </a:extLst>
            </p:cNvPr>
            <p:cNvSpPr txBox="1"/>
            <p:nvPr/>
          </p:nvSpPr>
          <p:spPr>
            <a:xfrm>
              <a:off x="421550" y="1726145"/>
              <a:ext cx="1651274" cy="676467"/>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Payment Provider</a:t>
              </a:r>
              <a:b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API</a:t>
              </a:r>
              <a:b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(Stripe, </a:t>
              </a:r>
              <a:r>
                <a:rPr kumimoji="0" lang="en-US" sz="1200" b="0" i="0" u="none" strike="noStrike" kern="1200" cap="none" spc="0" normalizeH="0" baseline="0" noProof="0" dirty="0" err="1">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rPr>
                <a:t>etc</a:t>
              </a:r>
              <a:r>
                <a:rPr lang="en-US" sz="1200" dirty="0">
                  <a:solidFill>
                    <a:srgbClr val="1A1F20"/>
                  </a:solidFill>
                  <a:latin typeface="Calibri" panose="020F0502020204030204" pitchFamily="34"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srgbClr val="1A1F2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79455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0784E7-1F60-4B90-97B7-1C2D8289F6CD}"/>
              </a:ext>
            </a:extLst>
          </p:cNvPr>
          <p:cNvSpPr>
            <a:spLocks noGrp="1"/>
          </p:cNvSpPr>
          <p:nvPr>
            <p:ph type="title"/>
          </p:nvPr>
        </p:nvSpPr>
        <p:spPr/>
        <p:txBody>
          <a:bodyPr/>
          <a:lstStyle/>
          <a:p>
            <a:r>
              <a:rPr lang="en-US" dirty="0"/>
              <a:t>What is a </a:t>
            </a:r>
            <a:r>
              <a:rPr lang="en-US" dirty="0" err="1"/>
              <a:t>dApp</a:t>
            </a:r>
            <a:r>
              <a:rPr lang="en-US" dirty="0"/>
              <a:t>?</a:t>
            </a:r>
          </a:p>
        </p:txBody>
      </p:sp>
      <p:sp>
        <p:nvSpPr>
          <p:cNvPr id="6" name="Text Placeholder 5">
            <a:extLst>
              <a:ext uri="{FF2B5EF4-FFF2-40B4-BE49-F238E27FC236}">
                <a16:creationId xmlns:a16="http://schemas.microsoft.com/office/drawing/2014/main" id="{F33638C2-468B-4D7B-AF3B-50A523512AEF}"/>
              </a:ext>
            </a:extLst>
          </p:cNvPr>
          <p:cNvSpPr>
            <a:spLocks noGrp="1"/>
          </p:cNvSpPr>
          <p:nvPr>
            <p:ph type="body" idx="1"/>
          </p:nvPr>
        </p:nvSpPr>
        <p:spPr>
          <a:xfrm>
            <a:off x="415600" y="1536633"/>
            <a:ext cx="5354335" cy="4555200"/>
          </a:xfrm>
        </p:spPr>
        <p:txBody>
          <a:body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1A1F20"/>
                </a:solidFill>
                <a:effectLst/>
                <a:uLnTx/>
                <a:uFillTx/>
                <a:latin typeface="Montserrat"/>
                <a:ea typeface="+mn-ea"/>
                <a:cs typeface="+mn-cs"/>
              </a:rPr>
              <a:t>A </a:t>
            </a:r>
            <a:r>
              <a:rPr kumimoji="0" lang="en-US" sz="1400" b="0" i="0" u="none" strike="noStrike" kern="1200" cap="none" spc="0" normalizeH="0" baseline="0" noProof="0" dirty="0" err="1">
                <a:ln>
                  <a:noFill/>
                </a:ln>
                <a:solidFill>
                  <a:srgbClr val="1A1F20"/>
                </a:solidFill>
                <a:effectLst/>
                <a:uLnTx/>
                <a:uFillTx/>
                <a:latin typeface="Montserrat"/>
                <a:ea typeface="+mn-ea"/>
                <a:cs typeface="+mn-cs"/>
              </a:rPr>
              <a:t>dapp</a:t>
            </a:r>
            <a:r>
              <a:rPr kumimoji="0" lang="en-US" sz="1400" b="0" i="0" u="none" strike="noStrike" kern="1200" cap="none" spc="0" normalizeH="0" baseline="0" noProof="0" dirty="0">
                <a:ln>
                  <a:noFill/>
                </a:ln>
                <a:solidFill>
                  <a:srgbClr val="1A1F20"/>
                </a:solidFill>
                <a:effectLst/>
                <a:uLnTx/>
                <a:uFillTx/>
                <a:latin typeface="Montserrat"/>
                <a:ea typeface="+mn-ea"/>
                <a:cs typeface="+mn-cs"/>
              </a:rPr>
              <a:t> can have frontend code and user interfaces written in any language (just like an app) to make calls to its backend.</a:t>
            </a:r>
          </a:p>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baseline="0" dirty="0">
                <a:solidFill>
                  <a:srgbClr val="1A1F20"/>
                </a:solidFill>
                <a:latin typeface="Montserrat"/>
              </a:rPr>
              <a:t>Its frontend can be hosted on decentralized storage such as IPFS.</a:t>
            </a:r>
          </a:p>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1A1F20"/>
                </a:solidFill>
                <a:effectLst/>
                <a:uLnTx/>
                <a:uFillTx/>
                <a:latin typeface="Montserrat"/>
                <a:ea typeface="+mn-ea"/>
                <a:cs typeface="+mn-cs"/>
              </a:rPr>
              <a:t>A </a:t>
            </a:r>
            <a:r>
              <a:rPr kumimoji="0" lang="en-US" sz="1400" b="0" i="0" u="none" strike="noStrike" kern="1200" cap="none" spc="0" normalizeH="0" baseline="0" noProof="0" dirty="0" err="1">
                <a:ln>
                  <a:noFill/>
                </a:ln>
                <a:solidFill>
                  <a:srgbClr val="1A1F20"/>
                </a:solidFill>
                <a:effectLst/>
                <a:uLnTx/>
                <a:uFillTx/>
                <a:latin typeface="Montserrat"/>
                <a:ea typeface="+mn-ea"/>
                <a:cs typeface="+mn-cs"/>
              </a:rPr>
              <a:t>dApp</a:t>
            </a:r>
            <a:r>
              <a:rPr kumimoji="0" lang="en-US" sz="1400" b="0" i="0" u="none" strike="noStrike" kern="1200" cap="none" spc="0" normalizeH="0" baseline="0" noProof="0" dirty="0">
                <a:ln>
                  <a:noFill/>
                </a:ln>
                <a:solidFill>
                  <a:srgbClr val="1A1F20"/>
                </a:solidFill>
                <a:effectLst/>
                <a:uLnTx/>
                <a:uFillTx/>
                <a:latin typeface="Montserrat"/>
                <a:ea typeface="+mn-ea"/>
                <a:cs typeface="+mn-cs"/>
              </a:rPr>
              <a:t> has its backend code running on a decentralized peer-to-peer network</a:t>
            </a:r>
          </a:p>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baseline="0" dirty="0">
                <a:solidFill>
                  <a:srgbClr val="1A1F20"/>
                </a:solidFill>
                <a:latin typeface="Montserrat"/>
              </a:rPr>
              <a:t>Smart Contracts are the backend for a </a:t>
            </a:r>
            <a:r>
              <a:rPr lang="en-US" baseline="0" dirty="0" err="1">
                <a:solidFill>
                  <a:srgbClr val="1A1F20"/>
                </a:solidFill>
                <a:latin typeface="Montserrat"/>
              </a:rPr>
              <a:t>dApp</a:t>
            </a:r>
            <a:endParaRPr kumimoji="0" lang="en-US" sz="14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2" name="Footer Placeholder 1">
            <a:extLst>
              <a:ext uri="{FF2B5EF4-FFF2-40B4-BE49-F238E27FC236}">
                <a16:creationId xmlns:a16="http://schemas.microsoft.com/office/drawing/2014/main" id="{D8D50150-1E8C-4585-8917-03219497331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9F365F3-B8DD-4B64-B976-1BDDF290DCBB}"/>
              </a:ext>
            </a:extLst>
          </p:cNvPr>
          <p:cNvSpPr>
            <a:spLocks noGrp="1"/>
          </p:cNvSpPr>
          <p:nvPr>
            <p:ph type="sldNum" sz="quarter" idx="4"/>
          </p:nvPr>
        </p:nvSpPr>
        <p:spPr/>
        <p:txBody>
          <a:bodyPr/>
          <a:lstStyle/>
          <a:p>
            <a:fld id="{00F9DAA1-1DF7-43E0-8E29-0CE1148553C7}" type="slidenum">
              <a:rPr lang="en-US" smtClean="0"/>
              <a:pPr/>
              <a:t>22</a:t>
            </a:fld>
            <a:endParaRPr lang="en-US" dirty="0"/>
          </a:p>
        </p:txBody>
      </p:sp>
      <p:pic>
        <p:nvPicPr>
          <p:cNvPr id="7" name="Picture 6">
            <a:extLst>
              <a:ext uri="{FF2B5EF4-FFF2-40B4-BE49-F238E27FC236}">
                <a16:creationId xmlns:a16="http://schemas.microsoft.com/office/drawing/2014/main" id="{48506820-E54D-4C5D-B50D-4369AB91F5B5}"/>
              </a:ext>
            </a:extLst>
          </p:cNvPr>
          <p:cNvPicPr>
            <a:picLocks noChangeAspect="1"/>
          </p:cNvPicPr>
          <p:nvPr/>
        </p:nvPicPr>
        <p:blipFill>
          <a:blip r:embed="rId2"/>
          <a:stretch>
            <a:fillRect/>
          </a:stretch>
        </p:blipFill>
        <p:spPr>
          <a:xfrm>
            <a:off x="5904614" y="1371855"/>
            <a:ext cx="5185100" cy="4884756"/>
          </a:xfrm>
          <a:prstGeom prst="rect">
            <a:avLst/>
          </a:prstGeom>
        </p:spPr>
      </p:pic>
    </p:spTree>
    <p:extLst>
      <p:ext uri="{BB962C8B-B14F-4D97-AF65-F5344CB8AC3E}">
        <p14:creationId xmlns:p14="http://schemas.microsoft.com/office/powerpoint/2010/main" val="1014426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0784E7-1F60-4B90-97B7-1C2D8289F6CD}"/>
              </a:ext>
            </a:extLst>
          </p:cNvPr>
          <p:cNvSpPr>
            <a:spLocks noGrp="1"/>
          </p:cNvSpPr>
          <p:nvPr>
            <p:ph type="title"/>
          </p:nvPr>
        </p:nvSpPr>
        <p:spPr/>
        <p:txBody>
          <a:bodyPr/>
          <a:lstStyle/>
          <a:p>
            <a:r>
              <a:rPr lang="en-US" dirty="0"/>
              <a:t>Why create a </a:t>
            </a:r>
            <a:r>
              <a:rPr lang="en-US" dirty="0" err="1"/>
              <a:t>dApp</a:t>
            </a:r>
            <a:r>
              <a:rPr lang="en-US" dirty="0"/>
              <a:t>?</a:t>
            </a:r>
          </a:p>
        </p:txBody>
      </p:sp>
      <p:sp>
        <p:nvSpPr>
          <p:cNvPr id="6" name="Text Placeholder 5">
            <a:extLst>
              <a:ext uri="{FF2B5EF4-FFF2-40B4-BE49-F238E27FC236}">
                <a16:creationId xmlns:a16="http://schemas.microsoft.com/office/drawing/2014/main" id="{F33638C2-468B-4D7B-AF3B-50A523512AEF}"/>
              </a:ext>
            </a:extLst>
          </p:cNvPr>
          <p:cNvSpPr>
            <a:spLocks noGrp="1"/>
          </p:cNvSpPr>
          <p:nvPr>
            <p:ph type="body" idx="1"/>
          </p:nvPr>
        </p:nvSpPr>
        <p:spPr/>
        <p:txBody>
          <a:bodyPr/>
          <a:lstStyle/>
          <a:p>
            <a:pPr marL="285750" indent="-285750">
              <a:lnSpc>
                <a:spcPct val="120000"/>
              </a:lnSpc>
              <a:spcBef>
                <a:spcPts val="600"/>
              </a:spcBef>
              <a:buClrTx/>
              <a:buSzTx/>
              <a:defRPr/>
            </a:pPr>
            <a:r>
              <a:rPr kumimoji="0" lang="en-US" sz="1400" b="1" i="0" u="none" strike="noStrike" kern="1200" cap="none" spc="0" normalizeH="0" baseline="0" noProof="0" dirty="0">
                <a:ln>
                  <a:noFill/>
                </a:ln>
                <a:solidFill>
                  <a:srgbClr val="1A1F20"/>
                </a:solidFill>
                <a:effectLst/>
                <a:uLnTx/>
                <a:uFillTx/>
                <a:latin typeface="Montserrat"/>
                <a:ea typeface="+mn-ea"/>
                <a:cs typeface="+mn-cs"/>
              </a:rPr>
              <a:t>Zero downtime </a:t>
            </a:r>
            <a:r>
              <a:rPr kumimoji="0" lang="en-US" sz="1400" b="0" i="0" u="none" strike="noStrike" kern="1200" cap="none" spc="0" normalizeH="0" baseline="0" noProof="0" dirty="0">
                <a:ln>
                  <a:noFill/>
                </a:ln>
                <a:solidFill>
                  <a:srgbClr val="1A1F20"/>
                </a:solidFill>
                <a:effectLst/>
                <a:uLnTx/>
                <a:uFillTx/>
                <a:latin typeface="Montserrat"/>
                <a:ea typeface="+mn-ea"/>
                <a:cs typeface="+mn-cs"/>
              </a:rPr>
              <a:t>– Once the smart contract is deployed on the blockchain, the network as a whole will always be able to serve clients looking to interact with the contract. Malicious actors, therefore, cannot launch denial-of-service attacks targeted towards individual </a:t>
            </a:r>
            <a:r>
              <a:rPr kumimoji="0" lang="en-US" sz="1400" b="0" i="0" u="none" strike="noStrike" kern="1200" cap="none" spc="0" normalizeH="0" baseline="0" noProof="0" dirty="0" err="1">
                <a:ln>
                  <a:noFill/>
                </a:ln>
                <a:solidFill>
                  <a:srgbClr val="1A1F20"/>
                </a:solidFill>
                <a:effectLst/>
                <a:uLnTx/>
                <a:uFillTx/>
                <a:latin typeface="Montserrat"/>
                <a:ea typeface="+mn-ea"/>
                <a:cs typeface="+mn-cs"/>
              </a:rPr>
              <a:t>dapps</a:t>
            </a:r>
            <a:r>
              <a:rPr kumimoji="0" lang="en-US" sz="1400" b="0" i="0" u="none" strike="noStrike" kern="1200" cap="none" spc="0" normalizeH="0" baseline="0" noProof="0" dirty="0">
                <a:ln>
                  <a:noFill/>
                </a:ln>
                <a:solidFill>
                  <a:srgbClr val="1A1F20"/>
                </a:solidFill>
                <a:effectLst/>
                <a:uLnTx/>
                <a:uFillTx/>
                <a:latin typeface="Montserrat"/>
                <a:ea typeface="+mn-ea"/>
                <a:cs typeface="+mn-cs"/>
              </a:rPr>
              <a:t>.</a:t>
            </a:r>
          </a:p>
          <a:p>
            <a:pPr marL="285750" indent="-285750">
              <a:lnSpc>
                <a:spcPct val="120000"/>
              </a:lnSpc>
              <a:spcBef>
                <a:spcPts val="600"/>
              </a:spcBef>
              <a:buClrTx/>
              <a:buSzTx/>
              <a:defRPr/>
            </a:pPr>
            <a:r>
              <a:rPr kumimoji="0" lang="en-US" sz="1400" b="1" i="0" u="none" strike="noStrike" kern="1200" cap="none" spc="0" normalizeH="0" baseline="0" noProof="0" dirty="0">
                <a:ln>
                  <a:noFill/>
                </a:ln>
                <a:solidFill>
                  <a:srgbClr val="1A1F20"/>
                </a:solidFill>
                <a:effectLst/>
                <a:uLnTx/>
                <a:uFillTx/>
                <a:latin typeface="Montserrat"/>
                <a:ea typeface="+mn-ea"/>
                <a:cs typeface="+mn-cs"/>
              </a:rPr>
              <a:t>Privacy</a:t>
            </a:r>
            <a:r>
              <a:rPr kumimoji="0" lang="en-US" sz="1400" b="0" i="0" u="none" strike="noStrike" kern="1200" cap="none" spc="0" normalizeH="0" baseline="0" noProof="0" dirty="0">
                <a:ln>
                  <a:noFill/>
                </a:ln>
                <a:solidFill>
                  <a:srgbClr val="1A1F20"/>
                </a:solidFill>
                <a:effectLst/>
                <a:uLnTx/>
                <a:uFillTx/>
                <a:latin typeface="Montserrat"/>
                <a:ea typeface="+mn-ea"/>
                <a:cs typeface="+mn-cs"/>
              </a:rPr>
              <a:t> – You don’t need to provide real-world identity to deploy or interact with a </a:t>
            </a:r>
            <a:r>
              <a:rPr kumimoji="0" lang="en-US" sz="1400" b="0" i="0" u="none" strike="noStrike" kern="1200" cap="none" spc="0" normalizeH="0" baseline="0" noProof="0" dirty="0" err="1">
                <a:ln>
                  <a:noFill/>
                </a:ln>
                <a:solidFill>
                  <a:srgbClr val="1A1F20"/>
                </a:solidFill>
                <a:effectLst/>
                <a:uLnTx/>
                <a:uFillTx/>
                <a:latin typeface="Montserrat"/>
                <a:ea typeface="+mn-ea"/>
                <a:cs typeface="+mn-cs"/>
              </a:rPr>
              <a:t>dapp</a:t>
            </a:r>
            <a:r>
              <a:rPr kumimoji="0" lang="en-US" sz="1400" b="0" i="0" u="none" strike="noStrike" kern="1200" cap="none" spc="0" normalizeH="0" baseline="0" noProof="0" dirty="0">
                <a:ln>
                  <a:noFill/>
                </a:ln>
                <a:solidFill>
                  <a:srgbClr val="1A1F20"/>
                </a:solidFill>
                <a:effectLst/>
                <a:uLnTx/>
                <a:uFillTx/>
                <a:latin typeface="Montserrat"/>
                <a:ea typeface="+mn-ea"/>
                <a:cs typeface="+mn-cs"/>
              </a:rPr>
              <a:t>.</a:t>
            </a:r>
          </a:p>
          <a:p>
            <a:pPr marL="285750" indent="-285750">
              <a:lnSpc>
                <a:spcPct val="120000"/>
              </a:lnSpc>
              <a:spcBef>
                <a:spcPts val="600"/>
              </a:spcBef>
              <a:buClrTx/>
              <a:buSzTx/>
              <a:defRPr/>
            </a:pPr>
            <a:r>
              <a:rPr kumimoji="0" lang="en-US" sz="1400" b="1" i="0" u="none" strike="noStrike" kern="1200" cap="none" spc="0" normalizeH="0" baseline="0" noProof="0" dirty="0">
                <a:ln>
                  <a:noFill/>
                </a:ln>
                <a:solidFill>
                  <a:srgbClr val="1A1F20"/>
                </a:solidFill>
                <a:effectLst/>
                <a:uLnTx/>
                <a:uFillTx/>
                <a:latin typeface="Montserrat"/>
                <a:ea typeface="+mn-ea"/>
                <a:cs typeface="+mn-cs"/>
              </a:rPr>
              <a:t>Resistance to censorship </a:t>
            </a:r>
            <a:r>
              <a:rPr kumimoji="0" lang="en-US" sz="1400" b="0" i="0" u="none" strike="noStrike" kern="1200" cap="none" spc="0" normalizeH="0" baseline="0" noProof="0" dirty="0">
                <a:ln>
                  <a:noFill/>
                </a:ln>
                <a:solidFill>
                  <a:srgbClr val="1A1F20"/>
                </a:solidFill>
                <a:effectLst/>
                <a:uLnTx/>
                <a:uFillTx/>
                <a:latin typeface="Montserrat"/>
                <a:ea typeface="+mn-ea"/>
                <a:cs typeface="+mn-cs"/>
              </a:rPr>
              <a:t>– No single entity on the network can block users from submitting transactions, deploying </a:t>
            </a:r>
            <a:r>
              <a:rPr kumimoji="0" lang="en-US" sz="1400" b="0" i="0" u="none" strike="noStrike" kern="1200" cap="none" spc="0" normalizeH="0" baseline="0" noProof="0" dirty="0" err="1">
                <a:ln>
                  <a:noFill/>
                </a:ln>
                <a:solidFill>
                  <a:srgbClr val="1A1F20"/>
                </a:solidFill>
                <a:effectLst/>
                <a:uLnTx/>
                <a:uFillTx/>
                <a:latin typeface="Montserrat"/>
                <a:ea typeface="+mn-ea"/>
                <a:cs typeface="+mn-cs"/>
              </a:rPr>
              <a:t>dapps</a:t>
            </a:r>
            <a:r>
              <a:rPr kumimoji="0" lang="en-US" sz="1400" b="0" i="0" u="none" strike="noStrike" kern="1200" cap="none" spc="0" normalizeH="0" baseline="0" noProof="0" dirty="0">
                <a:ln>
                  <a:noFill/>
                </a:ln>
                <a:solidFill>
                  <a:srgbClr val="1A1F20"/>
                </a:solidFill>
                <a:effectLst/>
                <a:uLnTx/>
                <a:uFillTx/>
                <a:latin typeface="Montserrat"/>
                <a:ea typeface="+mn-ea"/>
                <a:cs typeface="+mn-cs"/>
              </a:rPr>
              <a:t>, or reading data from the blockchain.</a:t>
            </a:r>
          </a:p>
          <a:p>
            <a:pPr marL="285750" indent="-285750">
              <a:lnSpc>
                <a:spcPct val="120000"/>
              </a:lnSpc>
              <a:spcBef>
                <a:spcPts val="600"/>
              </a:spcBef>
              <a:buClrTx/>
              <a:buSzTx/>
              <a:defRPr/>
            </a:pPr>
            <a:r>
              <a:rPr kumimoji="0" lang="en-US" sz="1400" b="1" i="0" u="none" strike="noStrike" kern="1200" cap="none" spc="0" normalizeH="0" baseline="0" noProof="0" dirty="0">
                <a:ln>
                  <a:noFill/>
                </a:ln>
                <a:solidFill>
                  <a:srgbClr val="1A1F20"/>
                </a:solidFill>
                <a:effectLst/>
                <a:uLnTx/>
                <a:uFillTx/>
                <a:latin typeface="Montserrat"/>
                <a:ea typeface="+mn-ea"/>
                <a:cs typeface="+mn-cs"/>
              </a:rPr>
              <a:t>Complete data integrity </a:t>
            </a:r>
            <a:r>
              <a:rPr kumimoji="0" lang="en-US" sz="1400" b="0" i="0" u="none" strike="noStrike" kern="1200" cap="none" spc="0" normalizeH="0" baseline="0" noProof="0" dirty="0">
                <a:ln>
                  <a:noFill/>
                </a:ln>
                <a:solidFill>
                  <a:srgbClr val="1A1F20"/>
                </a:solidFill>
                <a:effectLst/>
                <a:uLnTx/>
                <a:uFillTx/>
                <a:latin typeface="Montserrat"/>
                <a:ea typeface="+mn-ea"/>
                <a:cs typeface="+mn-cs"/>
              </a:rPr>
              <a:t>– Data stored on the blockchain is immutable and indisputable, thanks to cryptographic primitives. Malicious actors cannot forge transactions or other data that has already been made public.</a:t>
            </a:r>
          </a:p>
          <a:p>
            <a:pPr marL="285750" indent="-285750">
              <a:lnSpc>
                <a:spcPct val="120000"/>
              </a:lnSpc>
              <a:spcBef>
                <a:spcPts val="600"/>
              </a:spcBef>
              <a:buClrTx/>
              <a:buSzTx/>
              <a:defRPr/>
            </a:pPr>
            <a:r>
              <a:rPr kumimoji="0" lang="en-US" sz="1400" b="1" i="0" u="none" strike="noStrike" kern="1200" cap="none" spc="0" normalizeH="0" baseline="0" noProof="0" dirty="0">
                <a:ln>
                  <a:noFill/>
                </a:ln>
                <a:solidFill>
                  <a:srgbClr val="1A1F20"/>
                </a:solidFill>
                <a:effectLst/>
                <a:uLnTx/>
                <a:uFillTx/>
                <a:latin typeface="Montserrat"/>
                <a:ea typeface="+mn-ea"/>
                <a:cs typeface="+mn-cs"/>
              </a:rPr>
              <a:t>Trustless computation/verifiable behavior </a:t>
            </a:r>
            <a:r>
              <a:rPr kumimoji="0" lang="en-US" sz="1400" b="0" i="0" u="none" strike="noStrike" kern="1200" cap="none" spc="0" normalizeH="0" baseline="0" noProof="0" dirty="0">
                <a:ln>
                  <a:noFill/>
                </a:ln>
                <a:solidFill>
                  <a:srgbClr val="1A1F20"/>
                </a:solidFill>
                <a:effectLst/>
                <a:uLnTx/>
                <a:uFillTx/>
                <a:latin typeface="Montserrat"/>
                <a:ea typeface="+mn-ea"/>
                <a:cs typeface="+mn-cs"/>
              </a:rPr>
              <a:t>– smart contracts can be analyzed and are guaranteed to execute in predictable ways, without the need to trust a central authority. This is not true in traditional models; for example, when we use online banking systems, we must trust that financial institutions will not misuse our financial data, tamper with records, or get hacked.</a:t>
            </a:r>
          </a:p>
        </p:txBody>
      </p:sp>
      <p:sp>
        <p:nvSpPr>
          <p:cNvPr id="2" name="Footer Placeholder 1">
            <a:extLst>
              <a:ext uri="{FF2B5EF4-FFF2-40B4-BE49-F238E27FC236}">
                <a16:creationId xmlns:a16="http://schemas.microsoft.com/office/drawing/2014/main" id="{D8D50150-1E8C-4585-8917-03219497331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9F365F3-B8DD-4B64-B976-1BDDF290DCBB}"/>
              </a:ext>
            </a:extLst>
          </p:cNvPr>
          <p:cNvSpPr>
            <a:spLocks noGrp="1"/>
          </p:cNvSpPr>
          <p:nvPr>
            <p:ph type="sldNum" sz="quarter" idx="4"/>
          </p:nvPr>
        </p:nvSpPr>
        <p:spPr/>
        <p:txBody>
          <a:bodyPr/>
          <a:lstStyle/>
          <a:p>
            <a:fld id="{00F9DAA1-1DF7-43E0-8E29-0CE1148553C7}" type="slidenum">
              <a:rPr lang="en-US" smtClean="0"/>
              <a:pPr/>
              <a:t>23</a:t>
            </a:fld>
            <a:endParaRPr lang="en-US" dirty="0"/>
          </a:p>
        </p:txBody>
      </p:sp>
    </p:spTree>
    <p:extLst>
      <p:ext uri="{BB962C8B-B14F-4D97-AF65-F5344CB8AC3E}">
        <p14:creationId xmlns:p14="http://schemas.microsoft.com/office/powerpoint/2010/main" val="1154840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0784E7-1F60-4B90-97B7-1C2D8289F6CD}"/>
              </a:ext>
            </a:extLst>
          </p:cNvPr>
          <p:cNvSpPr>
            <a:spLocks noGrp="1"/>
          </p:cNvSpPr>
          <p:nvPr>
            <p:ph type="title"/>
          </p:nvPr>
        </p:nvSpPr>
        <p:spPr/>
        <p:txBody>
          <a:bodyPr/>
          <a:lstStyle/>
          <a:p>
            <a:r>
              <a:rPr lang="en-US" dirty="0"/>
              <a:t>Drawbacks to creating a </a:t>
            </a:r>
            <a:r>
              <a:rPr lang="en-US" dirty="0" err="1"/>
              <a:t>dApp</a:t>
            </a:r>
            <a:endParaRPr lang="en-US" dirty="0"/>
          </a:p>
        </p:txBody>
      </p:sp>
      <p:sp>
        <p:nvSpPr>
          <p:cNvPr id="6" name="Text Placeholder 5">
            <a:extLst>
              <a:ext uri="{FF2B5EF4-FFF2-40B4-BE49-F238E27FC236}">
                <a16:creationId xmlns:a16="http://schemas.microsoft.com/office/drawing/2014/main" id="{F33638C2-468B-4D7B-AF3B-50A523512AEF}"/>
              </a:ext>
            </a:extLst>
          </p:cNvPr>
          <p:cNvSpPr>
            <a:spLocks noGrp="1"/>
          </p:cNvSpPr>
          <p:nvPr>
            <p:ph type="body" idx="1"/>
          </p:nvPr>
        </p:nvSpPr>
        <p:spPr>
          <a:xfrm>
            <a:off x="415600" y="1183758"/>
            <a:ext cx="8528777" cy="4908075"/>
          </a:xfrm>
        </p:spPr>
        <p:txBody>
          <a:bodyPr/>
          <a:lstStyle/>
          <a:p>
            <a:pPr marL="285750" indent="-285750">
              <a:lnSpc>
                <a:spcPct val="120000"/>
              </a:lnSpc>
              <a:spcBef>
                <a:spcPts val="600"/>
              </a:spcBef>
              <a:buClrTx/>
              <a:buSzTx/>
              <a:defRPr/>
            </a:pPr>
            <a:r>
              <a:rPr kumimoji="0" lang="en-US" sz="1200" b="1" i="0" u="none" strike="noStrike" kern="1200" cap="none" spc="0" normalizeH="0" baseline="0" noProof="0" dirty="0">
                <a:ln>
                  <a:noFill/>
                </a:ln>
                <a:solidFill>
                  <a:srgbClr val="1A1F20"/>
                </a:solidFill>
                <a:effectLst/>
                <a:uLnTx/>
                <a:uFillTx/>
                <a:latin typeface="Montserrat"/>
                <a:ea typeface="+mn-ea"/>
                <a:cs typeface="+mn-cs"/>
              </a:rPr>
              <a:t>Maintenance</a:t>
            </a:r>
            <a:r>
              <a:rPr kumimoji="0" lang="en-US" sz="1200" b="0" i="0" u="none" strike="noStrike" kern="1200" cap="none" spc="0" normalizeH="0" baseline="0" noProof="0" dirty="0">
                <a:ln>
                  <a:noFill/>
                </a:ln>
                <a:solidFill>
                  <a:srgbClr val="1A1F20"/>
                </a:solidFill>
                <a:effectLst/>
                <a:uLnTx/>
                <a:uFillTx/>
                <a:latin typeface="Montserrat"/>
                <a:ea typeface="+mn-ea"/>
                <a:cs typeface="+mn-cs"/>
              </a:rPr>
              <a:t> – </a:t>
            </a:r>
            <a:r>
              <a:rPr kumimoji="0" lang="en-US" sz="1200" b="0" i="0" u="none" strike="noStrike" kern="1200" cap="none" spc="0" normalizeH="0" baseline="0" noProof="0" dirty="0" err="1">
                <a:ln>
                  <a:noFill/>
                </a:ln>
                <a:solidFill>
                  <a:srgbClr val="1A1F20"/>
                </a:solidFill>
                <a:effectLst/>
                <a:uLnTx/>
                <a:uFillTx/>
                <a:latin typeface="Montserrat"/>
                <a:ea typeface="+mn-ea"/>
                <a:cs typeface="+mn-cs"/>
              </a:rPr>
              <a:t>Dapps</a:t>
            </a:r>
            <a:r>
              <a:rPr kumimoji="0" lang="en-US" sz="1200" b="0" i="0" u="none" strike="noStrike" kern="1200" cap="none" spc="0" normalizeH="0" baseline="0" noProof="0" dirty="0">
                <a:ln>
                  <a:noFill/>
                </a:ln>
                <a:solidFill>
                  <a:srgbClr val="1A1F20"/>
                </a:solidFill>
                <a:effectLst/>
                <a:uLnTx/>
                <a:uFillTx/>
                <a:latin typeface="Montserrat"/>
                <a:ea typeface="+mn-ea"/>
                <a:cs typeface="+mn-cs"/>
              </a:rPr>
              <a:t> can be harder to maintain because </a:t>
            </a:r>
            <a:r>
              <a:rPr kumimoji="0" lang="en-US" sz="1050" b="0" i="0" u="none" strike="noStrike" kern="1200" cap="none" spc="0" normalizeH="0" baseline="0" noProof="0" dirty="0">
                <a:ln>
                  <a:noFill/>
                </a:ln>
                <a:solidFill>
                  <a:srgbClr val="1A1F20"/>
                </a:solidFill>
                <a:effectLst/>
                <a:uLnTx/>
                <a:uFillTx/>
                <a:latin typeface="Montserrat"/>
                <a:ea typeface="+mn-ea"/>
                <a:cs typeface="+mn-cs"/>
              </a:rPr>
              <a:t>the</a:t>
            </a:r>
            <a:r>
              <a:rPr kumimoji="0" lang="en-US" sz="1200" b="0" i="0" u="none" strike="noStrike" kern="1200" cap="none" spc="0" normalizeH="0" baseline="0" noProof="0" dirty="0">
                <a:ln>
                  <a:noFill/>
                </a:ln>
                <a:solidFill>
                  <a:srgbClr val="1A1F20"/>
                </a:solidFill>
                <a:effectLst/>
                <a:uLnTx/>
                <a:uFillTx/>
                <a:latin typeface="Montserrat"/>
                <a:ea typeface="+mn-ea"/>
                <a:cs typeface="+mn-cs"/>
              </a:rPr>
              <a:t> code and data published to the blockchain are harder to modify. It’s hard for developers to make updates to their </a:t>
            </a:r>
            <a:r>
              <a:rPr kumimoji="0" lang="en-US" sz="1200" b="0" i="0" u="none" strike="noStrike" kern="1200" cap="none" spc="0" normalizeH="0" baseline="0" noProof="0" dirty="0" err="1">
                <a:ln>
                  <a:noFill/>
                </a:ln>
                <a:solidFill>
                  <a:srgbClr val="1A1F20"/>
                </a:solidFill>
                <a:effectLst/>
                <a:uLnTx/>
                <a:uFillTx/>
                <a:latin typeface="Montserrat"/>
                <a:ea typeface="+mn-ea"/>
                <a:cs typeface="+mn-cs"/>
              </a:rPr>
              <a:t>dapps</a:t>
            </a:r>
            <a:r>
              <a:rPr kumimoji="0" lang="en-US" sz="1200" b="0" i="0" u="none" strike="noStrike" kern="1200" cap="none" spc="0" normalizeH="0" baseline="0" noProof="0" dirty="0">
                <a:ln>
                  <a:noFill/>
                </a:ln>
                <a:solidFill>
                  <a:srgbClr val="1A1F20"/>
                </a:solidFill>
                <a:effectLst/>
                <a:uLnTx/>
                <a:uFillTx/>
                <a:latin typeface="Montserrat"/>
                <a:ea typeface="+mn-ea"/>
                <a:cs typeface="+mn-cs"/>
              </a:rPr>
              <a:t> (or the underlying data stored by a </a:t>
            </a:r>
            <a:r>
              <a:rPr kumimoji="0" lang="en-US" sz="1200" b="0" i="0" u="none" strike="noStrike" kern="1200" cap="none" spc="0" normalizeH="0" baseline="0" noProof="0" dirty="0" err="1">
                <a:ln>
                  <a:noFill/>
                </a:ln>
                <a:solidFill>
                  <a:srgbClr val="1A1F20"/>
                </a:solidFill>
                <a:effectLst/>
                <a:uLnTx/>
                <a:uFillTx/>
                <a:latin typeface="Montserrat"/>
                <a:ea typeface="+mn-ea"/>
                <a:cs typeface="+mn-cs"/>
              </a:rPr>
              <a:t>dapp</a:t>
            </a:r>
            <a:r>
              <a:rPr kumimoji="0" lang="en-US" sz="1200" b="0" i="0" u="none" strike="noStrike" kern="1200" cap="none" spc="0" normalizeH="0" baseline="0" noProof="0" dirty="0">
                <a:ln>
                  <a:noFill/>
                </a:ln>
                <a:solidFill>
                  <a:srgbClr val="1A1F20"/>
                </a:solidFill>
                <a:effectLst/>
                <a:uLnTx/>
                <a:uFillTx/>
                <a:latin typeface="Montserrat"/>
                <a:ea typeface="+mn-ea"/>
                <a:cs typeface="+mn-cs"/>
              </a:rPr>
              <a:t>) once they are deployed - even if bugs or security risks are identified in an old version.</a:t>
            </a:r>
          </a:p>
          <a:p>
            <a:pPr marL="285750" indent="-285750">
              <a:lnSpc>
                <a:spcPct val="120000"/>
              </a:lnSpc>
              <a:spcBef>
                <a:spcPts val="600"/>
              </a:spcBef>
              <a:buClrTx/>
              <a:buSzTx/>
              <a:defRPr/>
            </a:pPr>
            <a:r>
              <a:rPr kumimoji="0" lang="en-US" sz="1200" b="1" i="0" u="none" strike="noStrike" kern="1200" cap="none" spc="0" normalizeH="0" baseline="0" noProof="0" dirty="0">
                <a:ln>
                  <a:noFill/>
                </a:ln>
                <a:solidFill>
                  <a:srgbClr val="1A1F20"/>
                </a:solidFill>
                <a:effectLst/>
                <a:uLnTx/>
                <a:uFillTx/>
                <a:latin typeface="Montserrat"/>
                <a:ea typeface="+mn-ea"/>
                <a:cs typeface="+mn-cs"/>
              </a:rPr>
              <a:t>Performance overhead </a:t>
            </a:r>
            <a:r>
              <a:rPr kumimoji="0" lang="en-US" sz="1200" b="0" i="0" u="none" strike="noStrike" kern="1200" cap="none" spc="0" normalizeH="0" baseline="0" noProof="0" dirty="0">
                <a:ln>
                  <a:noFill/>
                </a:ln>
                <a:solidFill>
                  <a:srgbClr val="1A1F20"/>
                </a:solidFill>
                <a:effectLst/>
                <a:uLnTx/>
                <a:uFillTx/>
                <a:latin typeface="Montserrat"/>
                <a:ea typeface="+mn-ea"/>
                <a:cs typeface="+mn-cs"/>
              </a:rPr>
              <a:t>– There is a huge performance overhead, and scaling is really hard. To achieve the level of security, integrity, transparency, and reliability that Ethereum aspires to, every node runs and stores every transaction. On top of this, proof-of-work takes time as well. A back-of-the-envelope calculation puts the overhead at something like 1,000,000x that of standard computation currently.</a:t>
            </a:r>
          </a:p>
          <a:p>
            <a:pPr marL="285750" indent="-285750">
              <a:lnSpc>
                <a:spcPct val="120000"/>
              </a:lnSpc>
              <a:spcBef>
                <a:spcPts val="600"/>
              </a:spcBef>
              <a:buClrTx/>
              <a:buSzTx/>
              <a:defRPr/>
            </a:pPr>
            <a:r>
              <a:rPr kumimoji="0" lang="en-US" sz="1200" b="1" i="0" u="none" strike="noStrike" kern="1200" cap="none" spc="0" normalizeH="0" baseline="0" noProof="0" dirty="0">
                <a:ln>
                  <a:noFill/>
                </a:ln>
                <a:solidFill>
                  <a:srgbClr val="1A1F20"/>
                </a:solidFill>
                <a:effectLst/>
                <a:uLnTx/>
                <a:uFillTx/>
                <a:latin typeface="Montserrat"/>
                <a:ea typeface="+mn-ea"/>
                <a:cs typeface="+mn-cs"/>
              </a:rPr>
              <a:t>Network congestion </a:t>
            </a:r>
            <a:r>
              <a:rPr kumimoji="0" lang="en-US" sz="1200" b="0" i="0" u="none" strike="noStrike" kern="1200" cap="none" spc="0" normalizeH="0" baseline="0" noProof="0" dirty="0">
                <a:ln>
                  <a:noFill/>
                </a:ln>
                <a:solidFill>
                  <a:srgbClr val="1A1F20"/>
                </a:solidFill>
                <a:effectLst/>
                <a:uLnTx/>
                <a:uFillTx/>
                <a:latin typeface="Montserrat"/>
                <a:ea typeface="+mn-ea"/>
                <a:cs typeface="+mn-cs"/>
              </a:rPr>
              <a:t>– When one </a:t>
            </a:r>
            <a:r>
              <a:rPr kumimoji="0" lang="en-US" sz="1200" b="0" i="0" u="none" strike="noStrike" kern="1200" cap="none" spc="0" normalizeH="0" baseline="0" noProof="0" dirty="0" err="1">
                <a:ln>
                  <a:noFill/>
                </a:ln>
                <a:solidFill>
                  <a:srgbClr val="1A1F20"/>
                </a:solidFill>
                <a:effectLst/>
                <a:uLnTx/>
                <a:uFillTx/>
                <a:latin typeface="Montserrat"/>
                <a:ea typeface="+mn-ea"/>
                <a:cs typeface="+mn-cs"/>
              </a:rPr>
              <a:t>dapp</a:t>
            </a:r>
            <a:r>
              <a:rPr kumimoji="0" lang="en-US" sz="1200" b="0" i="0" u="none" strike="noStrike" kern="1200" cap="none" spc="0" normalizeH="0" baseline="0" noProof="0" dirty="0">
                <a:ln>
                  <a:noFill/>
                </a:ln>
                <a:solidFill>
                  <a:srgbClr val="1A1F20"/>
                </a:solidFill>
                <a:effectLst/>
                <a:uLnTx/>
                <a:uFillTx/>
                <a:latin typeface="Montserrat"/>
                <a:ea typeface="+mn-ea"/>
                <a:cs typeface="+mn-cs"/>
              </a:rPr>
              <a:t> uses too many computational resources, the entire network gets backed up. Currently, the network can only process about 10-15 transactions per second; if transactions are being sent in faster than this, the pool of unconfirmed transactions can quickly balloon.</a:t>
            </a:r>
          </a:p>
          <a:p>
            <a:pPr marL="285750" indent="-285750">
              <a:lnSpc>
                <a:spcPct val="120000"/>
              </a:lnSpc>
              <a:spcBef>
                <a:spcPts val="600"/>
              </a:spcBef>
              <a:buClrTx/>
              <a:buSzTx/>
              <a:defRPr/>
            </a:pPr>
            <a:r>
              <a:rPr kumimoji="0" lang="en-US" sz="1200" b="1" i="0" u="none" strike="noStrike" kern="1200" cap="none" spc="0" normalizeH="0" baseline="0" noProof="0" dirty="0">
                <a:ln>
                  <a:noFill/>
                </a:ln>
                <a:solidFill>
                  <a:srgbClr val="1A1F20"/>
                </a:solidFill>
                <a:effectLst/>
                <a:uLnTx/>
                <a:uFillTx/>
                <a:latin typeface="Montserrat"/>
                <a:ea typeface="+mn-ea"/>
                <a:cs typeface="+mn-cs"/>
              </a:rPr>
              <a:t>User experience </a:t>
            </a:r>
            <a:r>
              <a:rPr kumimoji="0" lang="en-US" sz="1200" b="0" i="0" u="none" strike="noStrike" kern="1200" cap="none" spc="0" normalizeH="0" baseline="0" noProof="0" dirty="0">
                <a:ln>
                  <a:noFill/>
                </a:ln>
                <a:solidFill>
                  <a:srgbClr val="1A1F20"/>
                </a:solidFill>
                <a:effectLst/>
                <a:uLnTx/>
                <a:uFillTx/>
                <a:latin typeface="Montserrat"/>
                <a:ea typeface="+mn-ea"/>
                <a:cs typeface="+mn-cs"/>
              </a:rPr>
              <a:t>– It may be harder to engineer user-friendly experiences because the average end-user might find it too difficult to set up a tool stack necessary to interact with the blockchain in a truly secure fashion.</a:t>
            </a:r>
          </a:p>
          <a:p>
            <a:pPr marL="285750" indent="-285750">
              <a:lnSpc>
                <a:spcPct val="120000"/>
              </a:lnSpc>
              <a:spcBef>
                <a:spcPts val="600"/>
              </a:spcBef>
              <a:buClrTx/>
              <a:buSzTx/>
              <a:defRPr/>
            </a:pPr>
            <a:r>
              <a:rPr kumimoji="0" lang="en-US" sz="1200" b="1" i="0" u="none" strike="noStrike" kern="1200" cap="none" spc="0" normalizeH="0" baseline="0" noProof="0" dirty="0">
                <a:ln>
                  <a:noFill/>
                </a:ln>
                <a:solidFill>
                  <a:srgbClr val="1A1F20"/>
                </a:solidFill>
                <a:effectLst/>
                <a:uLnTx/>
                <a:uFillTx/>
                <a:latin typeface="Montserrat"/>
                <a:ea typeface="+mn-ea"/>
                <a:cs typeface="+mn-cs"/>
              </a:rPr>
              <a:t>Centralization</a:t>
            </a:r>
            <a:r>
              <a:rPr kumimoji="0" lang="en-US" sz="1200" b="0" i="0" u="none" strike="noStrike" kern="1200" cap="none" spc="0" normalizeH="0" baseline="0" noProof="0" dirty="0">
                <a:ln>
                  <a:noFill/>
                </a:ln>
                <a:solidFill>
                  <a:srgbClr val="1A1F20"/>
                </a:solidFill>
                <a:effectLst/>
                <a:uLnTx/>
                <a:uFillTx/>
                <a:latin typeface="Montserrat"/>
                <a:ea typeface="+mn-ea"/>
                <a:cs typeface="+mn-cs"/>
              </a:rPr>
              <a:t> – User-friendly and developer-friendly solutions built on top of the base layer of Ethereum might end up looking like centralized services anyways. For example, such services may store keys or other sensitive information server-side, serve a frontend using a centralized server, or run important business logic on a centralized server before writing to the blockchain. Centralization eliminates many (if not all) of the advantages of blockchain over the traditional model.</a:t>
            </a:r>
          </a:p>
        </p:txBody>
      </p:sp>
      <p:sp>
        <p:nvSpPr>
          <p:cNvPr id="2" name="Footer Placeholder 1">
            <a:extLst>
              <a:ext uri="{FF2B5EF4-FFF2-40B4-BE49-F238E27FC236}">
                <a16:creationId xmlns:a16="http://schemas.microsoft.com/office/drawing/2014/main" id="{D8D50150-1E8C-4585-8917-03219497331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9F365F3-B8DD-4B64-B976-1BDDF290DCBB}"/>
              </a:ext>
            </a:extLst>
          </p:cNvPr>
          <p:cNvSpPr>
            <a:spLocks noGrp="1"/>
          </p:cNvSpPr>
          <p:nvPr>
            <p:ph type="sldNum" sz="quarter" idx="4"/>
          </p:nvPr>
        </p:nvSpPr>
        <p:spPr/>
        <p:txBody>
          <a:bodyPr/>
          <a:lstStyle/>
          <a:p>
            <a:fld id="{00F9DAA1-1DF7-43E0-8E29-0CE1148553C7}" type="slidenum">
              <a:rPr lang="en-US" smtClean="0"/>
              <a:pPr/>
              <a:t>24</a:t>
            </a:fld>
            <a:endParaRPr lang="en-US" dirty="0"/>
          </a:p>
        </p:txBody>
      </p:sp>
    </p:spTree>
    <p:extLst>
      <p:ext uri="{BB962C8B-B14F-4D97-AF65-F5344CB8AC3E}">
        <p14:creationId xmlns:p14="http://schemas.microsoft.com/office/powerpoint/2010/main" val="3476373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779A-A26D-439A-9161-13FF64AA1ABC}"/>
              </a:ext>
            </a:extLst>
          </p:cNvPr>
          <p:cNvSpPr>
            <a:spLocks noGrp="1"/>
          </p:cNvSpPr>
          <p:nvPr>
            <p:ph type="title"/>
          </p:nvPr>
        </p:nvSpPr>
        <p:spPr/>
        <p:txBody>
          <a:bodyPr/>
          <a:lstStyle/>
          <a:p>
            <a:r>
              <a:rPr lang="en-US" dirty="0"/>
              <a:t>Cryptography is what gives crypto its name</a:t>
            </a:r>
          </a:p>
        </p:txBody>
      </p:sp>
      <p:sp>
        <p:nvSpPr>
          <p:cNvPr id="3" name="Footer Placeholder 2">
            <a:extLst>
              <a:ext uri="{FF2B5EF4-FFF2-40B4-BE49-F238E27FC236}">
                <a16:creationId xmlns:a16="http://schemas.microsoft.com/office/drawing/2014/main" id="{C1831E84-9A24-4F00-BCE7-8B732358727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3C4F2753-A300-4C62-836A-CE96F313352B}"/>
              </a:ext>
            </a:extLst>
          </p:cNvPr>
          <p:cNvSpPr>
            <a:spLocks noGrp="1"/>
          </p:cNvSpPr>
          <p:nvPr>
            <p:ph type="sldNum" sz="quarter" idx="4"/>
          </p:nvPr>
        </p:nvSpPr>
        <p:spPr/>
        <p:txBody>
          <a:bodyPr/>
          <a:lstStyle/>
          <a:p>
            <a:fld id="{00F9DAA1-1DF7-43E0-8E29-0CE1148553C7}" type="slidenum">
              <a:rPr lang="en-US" smtClean="0"/>
              <a:pPr/>
              <a:t>25</a:t>
            </a:fld>
            <a:endParaRPr lang="en-US" dirty="0"/>
          </a:p>
        </p:txBody>
      </p:sp>
      <p:sp>
        <p:nvSpPr>
          <p:cNvPr id="5" name="Text Placeholder 4">
            <a:extLst>
              <a:ext uri="{FF2B5EF4-FFF2-40B4-BE49-F238E27FC236}">
                <a16:creationId xmlns:a16="http://schemas.microsoft.com/office/drawing/2014/main" id="{3A92E824-9CA5-4F07-9C61-CA7F64A708A6}"/>
              </a:ext>
            </a:extLst>
          </p:cNvPr>
          <p:cNvSpPr>
            <a:spLocks noGrp="1"/>
          </p:cNvSpPr>
          <p:nvPr>
            <p:ph type="body" sz="quarter" idx="10"/>
          </p:nvPr>
        </p:nvSpPr>
        <p:spPr/>
        <p:txBody>
          <a:bodyPr>
            <a:normAutofit/>
          </a:bodyPr>
          <a:lstStyle/>
          <a:p>
            <a:pPr marL="0" indent="0">
              <a:buNone/>
            </a:pPr>
            <a:r>
              <a:rPr lang="en-US" dirty="0"/>
              <a:t>Overview of core cryptography concepts as applied to blockchain and web3 apps</a:t>
            </a:r>
          </a:p>
          <a:p>
            <a:r>
              <a:rPr lang="en-US" dirty="0"/>
              <a:t>Public Key Cryptography (Private and Public keys)</a:t>
            </a:r>
          </a:p>
          <a:p>
            <a:r>
              <a:rPr lang="en-US" dirty="0"/>
              <a:t>Digital Signatures</a:t>
            </a:r>
          </a:p>
          <a:p>
            <a:r>
              <a:rPr lang="en-US" dirty="0"/>
              <a:t>Hashing</a:t>
            </a:r>
          </a:p>
          <a:p>
            <a:pPr marL="0" indent="0">
              <a:buNone/>
            </a:pPr>
            <a:endParaRPr lang="en-US" dirty="0"/>
          </a:p>
          <a:p>
            <a:pPr marL="0" indent="0">
              <a:buNone/>
            </a:pPr>
            <a:r>
              <a:rPr lang="en-US" dirty="0"/>
              <a:t>Core capabilities enabled</a:t>
            </a:r>
          </a:p>
          <a:p>
            <a:r>
              <a:rPr lang="en-US" dirty="0"/>
              <a:t>Accounts (and wallet addresses)</a:t>
            </a:r>
          </a:p>
          <a:p>
            <a:r>
              <a:rPr lang="en-US" dirty="0"/>
              <a:t>Mnemonics (Hierarchical deterministic key derivation, HD Wallets) </a:t>
            </a:r>
          </a:p>
          <a:p>
            <a:r>
              <a:rPr lang="en-US" dirty="0"/>
              <a:t>Transaction authorization (digital signature, use of private key), verification and tamper proofing</a:t>
            </a:r>
          </a:p>
          <a:p>
            <a:r>
              <a:rPr lang="en-US" dirty="0"/>
              <a:t>Identity (wallet address)</a:t>
            </a:r>
          </a:p>
          <a:p>
            <a:r>
              <a:rPr lang="en-US" dirty="0"/>
              <a:t>Membership (ownership of token)</a:t>
            </a:r>
          </a:p>
          <a:p>
            <a:endParaRPr lang="en-US" dirty="0"/>
          </a:p>
        </p:txBody>
      </p:sp>
      <p:sp>
        <p:nvSpPr>
          <p:cNvPr id="11" name="Text Placeholder 10">
            <a:extLst>
              <a:ext uri="{FF2B5EF4-FFF2-40B4-BE49-F238E27FC236}">
                <a16:creationId xmlns:a16="http://schemas.microsoft.com/office/drawing/2014/main" id="{F8B480CC-C4A7-4EBE-83B7-D1A920FA61D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0632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E19CEFB-315A-45FE-A7F8-01F6D2A28BED}"/>
              </a:ext>
            </a:extLst>
          </p:cNvPr>
          <p:cNvSpPr/>
          <p:nvPr/>
        </p:nvSpPr>
        <p:spPr>
          <a:xfrm>
            <a:off x="6386625" y="26368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Public Key</a:t>
            </a:r>
          </a:p>
        </p:txBody>
      </p:sp>
      <p:sp>
        <p:nvSpPr>
          <p:cNvPr id="21" name="Rectangle 20">
            <a:extLst>
              <a:ext uri="{FF2B5EF4-FFF2-40B4-BE49-F238E27FC236}">
                <a16:creationId xmlns:a16="http://schemas.microsoft.com/office/drawing/2014/main" id="{D9C7CA9E-2A1B-45DA-870D-2C6C7636CCA2}"/>
              </a:ext>
            </a:extLst>
          </p:cNvPr>
          <p:cNvSpPr/>
          <p:nvPr/>
        </p:nvSpPr>
        <p:spPr>
          <a:xfrm>
            <a:off x="6234225" y="24844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Public Key</a:t>
            </a:r>
          </a:p>
        </p:txBody>
      </p:sp>
      <p:sp>
        <p:nvSpPr>
          <p:cNvPr id="20" name="Rectangle 19">
            <a:extLst>
              <a:ext uri="{FF2B5EF4-FFF2-40B4-BE49-F238E27FC236}">
                <a16:creationId xmlns:a16="http://schemas.microsoft.com/office/drawing/2014/main" id="{C6A473C6-9070-4729-BE6A-2AC931E85101}"/>
              </a:ext>
            </a:extLst>
          </p:cNvPr>
          <p:cNvSpPr/>
          <p:nvPr/>
        </p:nvSpPr>
        <p:spPr>
          <a:xfrm>
            <a:off x="3320905" y="26368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Generates Key Pair</a:t>
            </a:r>
          </a:p>
        </p:txBody>
      </p:sp>
      <p:sp>
        <p:nvSpPr>
          <p:cNvPr id="19" name="Rectangle 18">
            <a:extLst>
              <a:ext uri="{FF2B5EF4-FFF2-40B4-BE49-F238E27FC236}">
                <a16:creationId xmlns:a16="http://schemas.microsoft.com/office/drawing/2014/main" id="{25AEBB5D-1254-4903-B68D-4D2BC6D7C952}"/>
              </a:ext>
            </a:extLst>
          </p:cNvPr>
          <p:cNvSpPr/>
          <p:nvPr/>
        </p:nvSpPr>
        <p:spPr>
          <a:xfrm>
            <a:off x="3168505" y="24844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Generates Key Pair</a:t>
            </a:r>
          </a:p>
        </p:txBody>
      </p:sp>
      <p:sp>
        <p:nvSpPr>
          <p:cNvPr id="47" name="Title 46">
            <a:extLst>
              <a:ext uri="{FF2B5EF4-FFF2-40B4-BE49-F238E27FC236}">
                <a16:creationId xmlns:a16="http://schemas.microsoft.com/office/drawing/2014/main" id="{BCAF358D-E5AD-43B6-BC0F-2B7185BDF032}"/>
              </a:ext>
            </a:extLst>
          </p:cNvPr>
          <p:cNvSpPr>
            <a:spLocks noGrp="1"/>
          </p:cNvSpPr>
          <p:nvPr>
            <p:ph type="title"/>
          </p:nvPr>
        </p:nvSpPr>
        <p:spPr/>
        <p:txBody>
          <a:bodyPr/>
          <a:lstStyle/>
          <a:p>
            <a:r>
              <a:rPr lang="en-US" dirty="0"/>
              <a:t>Blockchain address</a:t>
            </a:r>
          </a:p>
        </p:txBody>
      </p:sp>
      <p:sp>
        <p:nvSpPr>
          <p:cNvPr id="51" name="Text Placeholder 50">
            <a:extLst>
              <a:ext uri="{FF2B5EF4-FFF2-40B4-BE49-F238E27FC236}">
                <a16:creationId xmlns:a16="http://schemas.microsoft.com/office/drawing/2014/main" id="{C928464F-FFF0-498C-9F71-DEFC5F4A24AD}"/>
              </a:ext>
            </a:extLst>
          </p:cNvPr>
          <p:cNvSpPr>
            <a:spLocks noGrp="1"/>
          </p:cNvSpPr>
          <p:nvPr>
            <p:ph type="body" sz="quarter" idx="16"/>
          </p:nvPr>
        </p:nvSpPr>
        <p:spPr/>
        <p:txBody>
          <a:bodyPr/>
          <a:lstStyle/>
          <a:p>
            <a:endParaRPr lang="en-US" dirty="0"/>
          </a:p>
        </p:txBody>
      </p:sp>
      <p:sp>
        <p:nvSpPr>
          <p:cNvPr id="2" name="Rectangle 1">
            <a:extLst>
              <a:ext uri="{FF2B5EF4-FFF2-40B4-BE49-F238E27FC236}">
                <a16:creationId xmlns:a16="http://schemas.microsoft.com/office/drawing/2014/main" id="{CCABF7B3-A8E4-4BEC-9D8E-387821F5D180}"/>
              </a:ext>
            </a:extLst>
          </p:cNvPr>
          <p:cNvSpPr/>
          <p:nvPr/>
        </p:nvSpPr>
        <p:spPr>
          <a:xfrm>
            <a:off x="276447" y="23320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mnemonic</a:t>
            </a:r>
          </a:p>
        </p:txBody>
      </p:sp>
      <p:sp>
        <p:nvSpPr>
          <p:cNvPr id="6" name="Rectangle 5">
            <a:extLst>
              <a:ext uri="{FF2B5EF4-FFF2-40B4-BE49-F238E27FC236}">
                <a16:creationId xmlns:a16="http://schemas.microsoft.com/office/drawing/2014/main" id="{8B9D2325-9F92-49D9-B120-EC771CD51464}"/>
              </a:ext>
            </a:extLst>
          </p:cNvPr>
          <p:cNvSpPr/>
          <p:nvPr/>
        </p:nvSpPr>
        <p:spPr>
          <a:xfrm>
            <a:off x="3016105" y="23320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Key Pair</a:t>
            </a:r>
          </a:p>
        </p:txBody>
      </p:sp>
      <p:sp>
        <p:nvSpPr>
          <p:cNvPr id="7" name="Rectangle 6">
            <a:extLst>
              <a:ext uri="{FF2B5EF4-FFF2-40B4-BE49-F238E27FC236}">
                <a16:creationId xmlns:a16="http://schemas.microsoft.com/office/drawing/2014/main" id="{5B00B8BC-182A-4BCD-8E4C-317F6D6D44F9}"/>
              </a:ext>
            </a:extLst>
          </p:cNvPr>
          <p:cNvSpPr/>
          <p:nvPr/>
        </p:nvSpPr>
        <p:spPr>
          <a:xfrm>
            <a:off x="6081825" y="23320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Public Key</a:t>
            </a:r>
          </a:p>
        </p:txBody>
      </p:sp>
      <p:sp>
        <p:nvSpPr>
          <p:cNvPr id="8" name="Rectangle 7">
            <a:extLst>
              <a:ext uri="{FF2B5EF4-FFF2-40B4-BE49-F238E27FC236}">
                <a16:creationId xmlns:a16="http://schemas.microsoft.com/office/drawing/2014/main" id="{E04A1912-B08A-4858-BC0A-6D513F067325}"/>
              </a:ext>
            </a:extLst>
          </p:cNvPr>
          <p:cNvSpPr/>
          <p:nvPr/>
        </p:nvSpPr>
        <p:spPr>
          <a:xfrm>
            <a:off x="9395636" y="2332076"/>
            <a:ext cx="2510723" cy="647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0" i="0" dirty="0">
                <a:solidFill>
                  <a:schemeClr val="bg1"/>
                </a:solidFill>
                <a:effectLst/>
              </a:rPr>
              <a:t>0x00e…a51E</a:t>
            </a:r>
            <a:endParaRPr lang="en-US" dirty="0">
              <a:solidFill>
                <a:schemeClr val="bg1"/>
              </a:solidFill>
            </a:endParaRPr>
          </a:p>
        </p:txBody>
      </p:sp>
      <p:cxnSp>
        <p:nvCxnSpPr>
          <p:cNvPr id="4" name="Straight Arrow Connector 3">
            <a:extLst>
              <a:ext uri="{FF2B5EF4-FFF2-40B4-BE49-F238E27FC236}">
                <a16:creationId xmlns:a16="http://schemas.microsoft.com/office/drawing/2014/main" id="{AAB6541B-3D37-47A6-8BA3-DA5F2E23F104}"/>
              </a:ext>
            </a:extLst>
          </p:cNvPr>
          <p:cNvCxnSpPr>
            <a:stCxn id="2" idx="3"/>
            <a:endCxn id="6" idx="1"/>
          </p:cNvCxnSpPr>
          <p:nvPr/>
        </p:nvCxnSpPr>
        <p:spPr>
          <a:xfrm>
            <a:off x="2787171" y="3133061"/>
            <a:ext cx="228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9ECF78-B3BB-4E3D-BB90-647D5A1C350B}"/>
              </a:ext>
            </a:extLst>
          </p:cNvPr>
          <p:cNvCxnSpPr>
            <a:cxnSpLocks/>
            <a:stCxn id="6" idx="3"/>
            <a:endCxn id="7" idx="1"/>
          </p:cNvCxnSpPr>
          <p:nvPr/>
        </p:nvCxnSpPr>
        <p:spPr>
          <a:xfrm>
            <a:off x="5526829" y="3133061"/>
            <a:ext cx="5549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8F87CB-4145-4B1C-9F9B-C451F89D3738}"/>
              </a:ext>
            </a:extLst>
          </p:cNvPr>
          <p:cNvCxnSpPr>
            <a:cxnSpLocks/>
          </p:cNvCxnSpPr>
          <p:nvPr/>
        </p:nvCxnSpPr>
        <p:spPr>
          <a:xfrm>
            <a:off x="6018028" y="3285461"/>
            <a:ext cx="202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A5B777E-E375-4865-B17C-F88ABF492645}"/>
              </a:ext>
            </a:extLst>
          </p:cNvPr>
          <p:cNvSpPr/>
          <p:nvPr/>
        </p:nvSpPr>
        <p:spPr>
          <a:xfrm>
            <a:off x="9439938" y="3132176"/>
            <a:ext cx="2510723"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rPr>
              <a:t>0x016…2e12</a:t>
            </a:r>
            <a:endParaRPr lang="en-US" dirty="0">
              <a:solidFill>
                <a:schemeClr val="bg1"/>
              </a:solidFill>
            </a:endParaRPr>
          </a:p>
        </p:txBody>
      </p:sp>
      <p:sp>
        <p:nvSpPr>
          <p:cNvPr id="26" name="Rectangle 25">
            <a:extLst>
              <a:ext uri="{FF2B5EF4-FFF2-40B4-BE49-F238E27FC236}">
                <a16:creationId xmlns:a16="http://schemas.microsoft.com/office/drawing/2014/main" id="{F0158677-4877-4E31-A954-FC52F555562D}"/>
              </a:ext>
            </a:extLst>
          </p:cNvPr>
          <p:cNvSpPr/>
          <p:nvPr/>
        </p:nvSpPr>
        <p:spPr>
          <a:xfrm>
            <a:off x="9462089" y="3932276"/>
            <a:ext cx="2510723"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rPr>
              <a:t>0x20f…d51E</a:t>
            </a:r>
            <a:endParaRPr lang="en-US" dirty="0">
              <a:solidFill>
                <a:schemeClr val="bg1"/>
              </a:solidFill>
            </a:endParaRPr>
          </a:p>
        </p:txBody>
      </p:sp>
      <p:cxnSp>
        <p:nvCxnSpPr>
          <p:cNvPr id="24" name="Connector: Elbow 23">
            <a:extLst>
              <a:ext uri="{FF2B5EF4-FFF2-40B4-BE49-F238E27FC236}">
                <a16:creationId xmlns:a16="http://schemas.microsoft.com/office/drawing/2014/main" id="{065676A0-4649-4229-B983-F6A47B56A04D}"/>
              </a:ext>
            </a:extLst>
          </p:cNvPr>
          <p:cNvCxnSpPr>
            <a:stCxn id="7" idx="3"/>
            <a:endCxn id="8" idx="1"/>
          </p:cNvCxnSpPr>
          <p:nvPr/>
        </p:nvCxnSpPr>
        <p:spPr>
          <a:xfrm flipV="1">
            <a:off x="8592549" y="2655926"/>
            <a:ext cx="803087" cy="477135"/>
          </a:xfrm>
          <a:prstGeom prst="bentConnector3">
            <a:avLst/>
          </a:prstGeom>
          <a:ln>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DA3F1117-B91B-4734-9800-58A9AA3F3883}"/>
              </a:ext>
            </a:extLst>
          </p:cNvPr>
          <p:cNvCxnSpPr>
            <a:cxnSpLocks/>
            <a:stCxn id="21" idx="3"/>
            <a:endCxn id="25" idx="1"/>
          </p:cNvCxnSpPr>
          <p:nvPr/>
        </p:nvCxnSpPr>
        <p:spPr>
          <a:xfrm>
            <a:off x="8744949" y="3285461"/>
            <a:ext cx="694989" cy="170565"/>
          </a:xfrm>
          <a:prstGeom prst="bentConnector3">
            <a:avLst/>
          </a:prstGeom>
          <a:ln>
            <a:solidFill>
              <a:schemeClr val="tx2"/>
            </a:solidFill>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cxnSp>
        <p:nvCxnSpPr>
          <p:cNvPr id="33" name="Connector: Elbow 32">
            <a:extLst>
              <a:ext uri="{FF2B5EF4-FFF2-40B4-BE49-F238E27FC236}">
                <a16:creationId xmlns:a16="http://schemas.microsoft.com/office/drawing/2014/main" id="{BEB0817A-470B-4038-9220-4D7D20D59FD4}"/>
              </a:ext>
            </a:extLst>
          </p:cNvPr>
          <p:cNvCxnSpPr>
            <a:cxnSpLocks/>
            <a:stCxn id="23" idx="3"/>
            <a:endCxn id="26" idx="1"/>
          </p:cNvCxnSpPr>
          <p:nvPr/>
        </p:nvCxnSpPr>
        <p:spPr>
          <a:xfrm>
            <a:off x="8897349" y="3437861"/>
            <a:ext cx="564740" cy="818265"/>
          </a:xfrm>
          <a:prstGeom prst="bentConnector3">
            <a:avLst>
              <a:gd name="adj1" fmla="val 18621"/>
            </a:avLst>
          </a:prstGeom>
          <a:ln>
            <a:solidFill>
              <a:schemeClr val="tx2"/>
            </a:solidFill>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C587CC41-9172-4F52-B40A-DE33CB1695A4}"/>
              </a:ext>
            </a:extLst>
          </p:cNvPr>
          <p:cNvSpPr txBox="1"/>
          <p:nvPr/>
        </p:nvSpPr>
        <p:spPr>
          <a:xfrm>
            <a:off x="3320905" y="4437321"/>
            <a:ext cx="2510723" cy="923330"/>
          </a:xfrm>
          <a:prstGeom prst="rect">
            <a:avLst/>
          </a:prstGeom>
          <a:noFill/>
        </p:spPr>
        <p:txBody>
          <a:bodyPr wrap="square" rtlCol="0">
            <a:spAutoFit/>
          </a:bodyPr>
          <a:lstStyle/>
          <a:p>
            <a:r>
              <a:rPr lang="en-US" dirty="0"/>
              <a:t>One mnemonic can create many key pairs</a:t>
            </a:r>
          </a:p>
        </p:txBody>
      </p:sp>
      <p:sp>
        <p:nvSpPr>
          <p:cNvPr id="38" name="TextBox 37">
            <a:extLst>
              <a:ext uri="{FF2B5EF4-FFF2-40B4-BE49-F238E27FC236}">
                <a16:creationId xmlns:a16="http://schemas.microsoft.com/office/drawing/2014/main" id="{50C6EAD3-B994-42E3-9E6F-5CD9F2FC4BB2}"/>
              </a:ext>
            </a:extLst>
          </p:cNvPr>
          <p:cNvSpPr txBox="1"/>
          <p:nvPr/>
        </p:nvSpPr>
        <p:spPr>
          <a:xfrm>
            <a:off x="6287389" y="4394757"/>
            <a:ext cx="2510723" cy="646331"/>
          </a:xfrm>
          <a:prstGeom prst="rect">
            <a:avLst/>
          </a:prstGeom>
          <a:noFill/>
        </p:spPr>
        <p:txBody>
          <a:bodyPr wrap="square" rtlCol="0">
            <a:spAutoFit/>
          </a:bodyPr>
          <a:lstStyle/>
          <a:p>
            <a:r>
              <a:rPr lang="en-US" dirty="0"/>
              <a:t>Hash of a single key pair yields address</a:t>
            </a:r>
          </a:p>
        </p:txBody>
      </p:sp>
    </p:spTree>
    <p:extLst>
      <p:ext uri="{BB962C8B-B14F-4D97-AF65-F5344CB8AC3E}">
        <p14:creationId xmlns:p14="http://schemas.microsoft.com/office/powerpoint/2010/main" val="1299940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BCAF358D-E5AD-43B6-BC0F-2B7185BDF032}"/>
              </a:ext>
            </a:extLst>
          </p:cNvPr>
          <p:cNvSpPr>
            <a:spLocks noGrp="1"/>
          </p:cNvSpPr>
          <p:nvPr>
            <p:ph type="title"/>
          </p:nvPr>
        </p:nvSpPr>
        <p:spPr/>
        <p:txBody>
          <a:bodyPr/>
          <a:lstStyle/>
          <a:p>
            <a:r>
              <a:rPr lang="en-US" dirty="0"/>
              <a:t>How do you verify address is owned by user?</a:t>
            </a:r>
          </a:p>
        </p:txBody>
      </p:sp>
      <p:sp>
        <p:nvSpPr>
          <p:cNvPr id="51" name="Text Placeholder 50">
            <a:extLst>
              <a:ext uri="{FF2B5EF4-FFF2-40B4-BE49-F238E27FC236}">
                <a16:creationId xmlns:a16="http://schemas.microsoft.com/office/drawing/2014/main" id="{C928464F-FFF0-498C-9F71-DEFC5F4A24AD}"/>
              </a:ext>
            </a:extLst>
          </p:cNvPr>
          <p:cNvSpPr>
            <a:spLocks noGrp="1"/>
          </p:cNvSpPr>
          <p:nvPr>
            <p:ph type="body" sz="quarter" idx="16"/>
          </p:nvPr>
        </p:nvSpPr>
        <p:spPr/>
        <p:txBody>
          <a:bodyPr/>
          <a:lstStyle/>
          <a:p>
            <a:r>
              <a:rPr lang="en-US" dirty="0"/>
              <a:t>With a signature!</a:t>
            </a:r>
          </a:p>
        </p:txBody>
      </p:sp>
      <p:sp>
        <p:nvSpPr>
          <p:cNvPr id="2" name="Rectangle 1">
            <a:extLst>
              <a:ext uri="{FF2B5EF4-FFF2-40B4-BE49-F238E27FC236}">
                <a16:creationId xmlns:a16="http://schemas.microsoft.com/office/drawing/2014/main" id="{CCABF7B3-A8E4-4BEC-9D8E-387821F5D180}"/>
              </a:ext>
            </a:extLst>
          </p:cNvPr>
          <p:cNvSpPr/>
          <p:nvPr/>
        </p:nvSpPr>
        <p:spPr>
          <a:xfrm>
            <a:off x="276447" y="2332075"/>
            <a:ext cx="2510724" cy="16019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0" i="0">
                <a:solidFill>
                  <a:schemeClr val="bg1"/>
                </a:solidFill>
                <a:effectLst/>
              </a:rPr>
              <a:t>0x00e…a51E</a:t>
            </a:r>
            <a:endParaRPr lang="en-US" dirty="0">
              <a:solidFill>
                <a:schemeClr val="bg1"/>
              </a:solidFill>
            </a:endParaRPr>
          </a:p>
        </p:txBody>
      </p:sp>
      <p:sp>
        <p:nvSpPr>
          <p:cNvPr id="6" name="Rectangle 5">
            <a:extLst>
              <a:ext uri="{FF2B5EF4-FFF2-40B4-BE49-F238E27FC236}">
                <a16:creationId xmlns:a16="http://schemas.microsoft.com/office/drawing/2014/main" id="{8B9D2325-9F92-49D9-B120-EC771CD51464}"/>
              </a:ext>
            </a:extLst>
          </p:cNvPr>
          <p:cNvSpPr/>
          <p:nvPr/>
        </p:nvSpPr>
        <p:spPr>
          <a:xfrm>
            <a:off x="3016105" y="23320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signature</a:t>
            </a:r>
            <a:br>
              <a:rPr lang="en-US" dirty="0"/>
            </a:br>
            <a:r>
              <a:rPr lang="en-US" sz="1200" dirty="0"/>
              <a:t>(signTypedData_v4)</a:t>
            </a:r>
            <a:endParaRPr lang="en-US" dirty="0"/>
          </a:p>
        </p:txBody>
      </p:sp>
      <p:sp>
        <p:nvSpPr>
          <p:cNvPr id="7" name="Rectangle 6">
            <a:extLst>
              <a:ext uri="{FF2B5EF4-FFF2-40B4-BE49-F238E27FC236}">
                <a16:creationId xmlns:a16="http://schemas.microsoft.com/office/drawing/2014/main" id="{5B00B8BC-182A-4BCD-8E4C-317F6D6D44F9}"/>
              </a:ext>
            </a:extLst>
          </p:cNvPr>
          <p:cNvSpPr/>
          <p:nvPr/>
        </p:nvSpPr>
        <p:spPr>
          <a:xfrm>
            <a:off x="6081825" y="23320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Recover signature</a:t>
            </a:r>
            <a:br>
              <a:rPr lang="en-US" dirty="0"/>
            </a:br>
            <a:r>
              <a:rPr lang="en-US" sz="1200" dirty="0"/>
              <a:t>(recoverTypedSignature_v4)</a:t>
            </a:r>
            <a:endParaRPr lang="en-US" dirty="0"/>
          </a:p>
        </p:txBody>
      </p:sp>
      <p:sp>
        <p:nvSpPr>
          <p:cNvPr id="8" name="Rectangle 7">
            <a:extLst>
              <a:ext uri="{FF2B5EF4-FFF2-40B4-BE49-F238E27FC236}">
                <a16:creationId xmlns:a16="http://schemas.microsoft.com/office/drawing/2014/main" id="{E04A1912-B08A-4858-BC0A-6D513F067325}"/>
              </a:ext>
            </a:extLst>
          </p:cNvPr>
          <p:cNvSpPr/>
          <p:nvPr/>
        </p:nvSpPr>
        <p:spPr>
          <a:xfrm>
            <a:off x="9395636" y="2332076"/>
            <a:ext cx="2510723" cy="647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0" i="0" dirty="0">
                <a:solidFill>
                  <a:schemeClr val="bg1"/>
                </a:solidFill>
                <a:effectLst/>
              </a:rPr>
              <a:t>0x00e…a51E</a:t>
            </a:r>
            <a:endParaRPr lang="en-US" dirty="0">
              <a:solidFill>
                <a:schemeClr val="bg1"/>
              </a:solidFill>
            </a:endParaRPr>
          </a:p>
        </p:txBody>
      </p:sp>
      <p:cxnSp>
        <p:nvCxnSpPr>
          <p:cNvPr id="4" name="Straight Arrow Connector 3">
            <a:extLst>
              <a:ext uri="{FF2B5EF4-FFF2-40B4-BE49-F238E27FC236}">
                <a16:creationId xmlns:a16="http://schemas.microsoft.com/office/drawing/2014/main" id="{AAB6541B-3D37-47A6-8BA3-DA5F2E23F104}"/>
              </a:ext>
            </a:extLst>
          </p:cNvPr>
          <p:cNvCxnSpPr>
            <a:stCxn id="2" idx="3"/>
            <a:endCxn id="6" idx="1"/>
          </p:cNvCxnSpPr>
          <p:nvPr/>
        </p:nvCxnSpPr>
        <p:spPr>
          <a:xfrm>
            <a:off x="2787171" y="3133061"/>
            <a:ext cx="228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9ECF78-B3BB-4E3D-BB90-647D5A1C350B}"/>
              </a:ext>
            </a:extLst>
          </p:cNvPr>
          <p:cNvCxnSpPr>
            <a:cxnSpLocks/>
            <a:stCxn id="6" idx="3"/>
            <a:endCxn id="7" idx="1"/>
          </p:cNvCxnSpPr>
          <p:nvPr/>
        </p:nvCxnSpPr>
        <p:spPr>
          <a:xfrm>
            <a:off x="5526829" y="3133061"/>
            <a:ext cx="5549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A5B777E-E375-4865-B17C-F88ABF492645}"/>
              </a:ext>
            </a:extLst>
          </p:cNvPr>
          <p:cNvSpPr/>
          <p:nvPr/>
        </p:nvSpPr>
        <p:spPr>
          <a:xfrm>
            <a:off x="9439938" y="3132176"/>
            <a:ext cx="2510723"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rPr>
              <a:t>0x00e…a51E</a:t>
            </a:r>
            <a:endParaRPr lang="en-US" dirty="0">
              <a:solidFill>
                <a:schemeClr val="bg1"/>
              </a:solidFill>
            </a:endParaRPr>
          </a:p>
        </p:txBody>
      </p:sp>
      <p:cxnSp>
        <p:nvCxnSpPr>
          <p:cNvPr id="24" name="Connector: Elbow 23">
            <a:extLst>
              <a:ext uri="{FF2B5EF4-FFF2-40B4-BE49-F238E27FC236}">
                <a16:creationId xmlns:a16="http://schemas.microsoft.com/office/drawing/2014/main" id="{065676A0-4649-4229-B983-F6A47B56A04D}"/>
              </a:ext>
            </a:extLst>
          </p:cNvPr>
          <p:cNvCxnSpPr>
            <a:stCxn id="7" idx="3"/>
            <a:endCxn id="8" idx="1"/>
          </p:cNvCxnSpPr>
          <p:nvPr/>
        </p:nvCxnSpPr>
        <p:spPr>
          <a:xfrm flipV="1">
            <a:off x="8592549" y="2655926"/>
            <a:ext cx="803087" cy="477135"/>
          </a:xfrm>
          <a:prstGeom prst="bentConnector3">
            <a:avLst/>
          </a:prstGeom>
          <a:ln>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DA3F1117-B91B-4734-9800-58A9AA3F3883}"/>
              </a:ext>
            </a:extLst>
          </p:cNvPr>
          <p:cNvCxnSpPr>
            <a:cxnSpLocks/>
            <a:stCxn id="7" idx="3"/>
            <a:endCxn id="25" idx="1"/>
          </p:cNvCxnSpPr>
          <p:nvPr/>
        </p:nvCxnSpPr>
        <p:spPr>
          <a:xfrm>
            <a:off x="8592549" y="3133061"/>
            <a:ext cx="847389" cy="322965"/>
          </a:xfrm>
          <a:prstGeom prst="bentConnector3">
            <a:avLst/>
          </a:prstGeom>
          <a:ln>
            <a:solidFill>
              <a:schemeClr val="tx2"/>
            </a:solidFill>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C587CC41-9172-4F52-B40A-DE33CB1695A4}"/>
              </a:ext>
            </a:extLst>
          </p:cNvPr>
          <p:cNvSpPr txBox="1"/>
          <p:nvPr/>
        </p:nvSpPr>
        <p:spPr>
          <a:xfrm>
            <a:off x="3320905" y="4437321"/>
            <a:ext cx="2510723" cy="646331"/>
          </a:xfrm>
          <a:prstGeom prst="rect">
            <a:avLst/>
          </a:prstGeom>
          <a:noFill/>
        </p:spPr>
        <p:txBody>
          <a:bodyPr wrap="square" rtlCol="0">
            <a:spAutoFit/>
          </a:bodyPr>
          <a:lstStyle/>
          <a:p>
            <a:r>
              <a:rPr lang="en-US" dirty="0"/>
              <a:t>Prompt for signature</a:t>
            </a:r>
          </a:p>
        </p:txBody>
      </p:sp>
      <p:sp>
        <p:nvSpPr>
          <p:cNvPr id="38" name="TextBox 37">
            <a:extLst>
              <a:ext uri="{FF2B5EF4-FFF2-40B4-BE49-F238E27FC236}">
                <a16:creationId xmlns:a16="http://schemas.microsoft.com/office/drawing/2014/main" id="{50C6EAD3-B994-42E3-9E6F-5CD9F2FC4BB2}"/>
              </a:ext>
            </a:extLst>
          </p:cNvPr>
          <p:cNvSpPr txBox="1"/>
          <p:nvPr/>
        </p:nvSpPr>
        <p:spPr>
          <a:xfrm>
            <a:off x="6287389" y="4394757"/>
            <a:ext cx="2510723" cy="646331"/>
          </a:xfrm>
          <a:prstGeom prst="rect">
            <a:avLst/>
          </a:prstGeom>
          <a:noFill/>
        </p:spPr>
        <p:txBody>
          <a:bodyPr wrap="square" rtlCol="0">
            <a:spAutoFit/>
          </a:bodyPr>
          <a:lstStyle/>
          <a:p>
            <a:r>
              <a:rPr lang="en-US" dirty="0"/>
              <a:t>Recover signature from signed data</a:t>
            </a:r>
          </a:p>
        </p:txBody>
      </p:sp>
      <p:sp>
        <p:nvSpPr>
          <p:cNvPr id="22" name="TextBox 21">
            <a:extLst>
              <a:ext uri="{FF2B5EF4-FFF2-40B4-BE49-F238E27FC236}">
                <a16:creationId xmlns:a16="http://schemas.microsoft.com/office/drawing/2014/main" id="{DBEBFE7D-25BE-47CB-9016-DAF5814A8B01}"/>
              </a:ext>
            </a:extLst>
          </p:cNvPr>
          <p:cNvSpPr txBox="1"/>
          <p:nvPr/>
        </p:nvSpPr>
        <p:spPr>
          <a:xfrm>
            <a:off x="390915" y="4437321"/>
            <a:ext cx="2510723" cy="646331"/>
          </a:xfrm>
          <a:prstGeom prst="rect">
            <a:avLst/>
          </a:prstGeom>
          <a:noFill/>
        </p:spPr>
        <p:txBody>
          <a:bodyPr wrap="square" rtlCol="0">
            <a:spAutoFit/>
          </a:bodyPr>
          <a:lstStyle/>
          <a:p>
            <a:r>
              <a:rPr lang="en-US" dirty="0"/>
              <a:t>Get the account address</a:t>
            </a:r>
          </a:p>
        </p:txBody>
      </p:sp>
      <p:sp>
        <p:nvSpPr>
          <p:cNvPr id="27" name="TextBox 26">
            <a:extLst>
              <a:ext uri="{FF2B5EF4-FFF2-40B4-BE49-F238E27FC236}">
                <a16:creationId xmlns:a16="http://schemas.microsoft.com/office/drawing/2014/main" id="{23E51A8A-D18E-4898-8FD5-4D58D0B777CF}"/>
              </a:ext>
            </a:extLst>
          </p:cNvPr>
          <p:cNvSpPr txBox="1"/>
          <p:nvPr/>
        </p:nvSpPr>
        <p:spPr>
          <a:xfrm>
            <a:off x="9467577" y="3915681"/>
            <a:ext cx="2510723" cy="646331"/>
          </a:xfrm>
          <a:prstGeom prst="rect">
            <a:avLst/>
          </a:prstGeom>
          <a:noFill/>
        </p:spPr>
        <p:txBody>
          <a:bodyPr wrap="square" rtlCol="0">
            <a:spAutoFit/>
          </a:bodyPr>
          <a:lstStyle/>
          <a:p>
            <a:r>
              <a:rPr lang="en-US" dirty="0"/>
              <a:t>Make sure they match!</a:t>
            </a:r>
          </a:p>
        </p:txBody>
      </p:sp>
      <p:sp>
        <p:nvSpPr>
          <p:cNvPr id="9" name="Rectangle 8">
            <a:extLst>
              <a:ext uri="{FF2B5EF4-FFF2-40B4-BE49-F238E27FC236}">
                <a16:creationId xmlns:a16="http://schemas.microsoft.com/office/drawing/2014/main" id="{D28E51A2-F688-4B51-B175-4D2F03087B47}"/>
              </a:ext>
            </a:extLst>
          </p:cNvPr>
          <p:cNvSpPr/>
          <p:nvPr/>
        </p:nvSpPr>
        <p:spPr>
          <a:xfrm>
            <a:off x="9292856" y="2250779"/>
            <a:ext cx="878958" cy="2432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account</a:t>
            </a:r>
          </a:p>
        </p:txBody>
      </p:sp>
      <p:sp>
        <p:nvSpPr>
          <p:cNvPr id="28" name="Rectangle 27">
            <a:extLst>
              <a:ext uri="{FF2B5EF4-FFF2-40B4-BE49-F238E27FC236}">
                <a16:creationId xmlns:a16="http://schemas.microsoft.com/office/drawing/2014/main" id="{35007B24-29D7-4499-9B2E-F2CF9A5C4A0B}"/>
              </a:ext>
            </a:extLst>
          </p:cNvPr>
          <p:cNvSpPr/>
          <p:nvPr/>
        </p:nvSpPr>
        <p:spPr>
          <a:xfrm>
            <a:off x="9332560" y="3061073"/>
            <a:ext cx="878958" cy="24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result</a:t>
            </a:r>
          </a:p>
        </p:txBody>
      </p:sp>
    </p:spTree>
    <p:extLst>
      <p:ext uri="{BB962C8B-B14F-4D97-AF65-F5344CB8AC3E}">
        <p14:creationId xmlns:p14="http://schemas.microsoft.com/office/powerpoint/2010/main" val="2047151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CD3E5B-E45B-4594-B745-D96BC0B0398E}"/>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9C67EBF-556A-493B-9359-31C32439E321}"/>
              </a:ext>
            </a:extLst>
          </p:cNvPr>
          <p:cNvSpPr>
            <a:spLocks noGrp="1"/>
          </p:cNvSpPr>
          <p:nvPr>
            <p:ph type="sldNum" sz="quarter" idx="4"/>
          </p:nvPr>
        </p:nvSpPr>
        <p:spPr/>
        <p:txBody>
          <a:bodyPr/>
          <a:lstStyle/>
          <a:p>
            <a:fld id="{00F9DAA1-1DF7-43E0-8E29-0CE1148553C7}" type="slidenum">
              <a:rPr lang="en-US" smtClean="0"/>
              <a:pPr/>
              <a:t>28</a:t>
            </a:fld>
            <a:endParaRPr lang="en-US" dirty="0"/>
          </a:p>
        </p:txBody>
      </p:sp>
      <p:sp>
        <p:nvSpPr>
          <p:cNvPr id="4" name="Title 3">
            <a:extLst>
              <a:ext uri="{FF2B5EF4-FFF2-40B4-BE49-F238E27FC236}">
                <a16:creationId xmlns:a16="http://schemas.microsoft.com/office/drawing/2014/main" id="{A04BAB83-6494-4E1F-A391-6D400D0DB433}"/>
              </a:ext>
            </a:extLst>
          </p:cNvPr>
          <p:cNvSpPr>
            <a:spLocks noGrp="1"/>
          </p:cNvSpPr>
          <p:nvPr>
            <p:ph type="title"/>
          </p:nvPr>
        </p:nvSpPr>
        <p:spPr/>
        <p:txBody>
          <a:bodyPr/>
          <a:lstStyle/>
          <a:p>
            <a:r>
              <a:rPr lang="en-US" dirty="0"/>
              <a:t>Hashing in blockchain structure</a:t>
            </a:r>
          </a:p>
        </p:txBody>
      </p:sp>
      <p:sp>
        <p:nvSpPr>
          <p:cNvPr id="6" name="Rectangle 5">
            <a:extLst>
              <a:ext uri="{FF2B5EF4-FFF2-40B4-BE49-F238E27FC236}">
                <a16:creationId xmlns:a16="http://schemas.microsoft.com/office/drawing/2014/main" id="{E666D211-1F90-405E-8DA0-C842503E8FE3}"/>
              </a:ext>
            </a:extLst>
          </p:cNvPr>
          <p:cNvSpPr/>
          <p:nvPr/>
        </p:nvSpPr>
        <p:spPr>
          <a:xfrm>
            <a:off x="480282" y="1552929"/>
            <a:ext cx="2510724" cy="3316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Header</a:t>
            </a:r>
          </a:p>
        </p:txBody>
      </p:sp>
      <p:sp>
        <p:nvSpPr>
          <p:cNvPr id="7" name="Rectangle 6">
            <a:extLst>
              <a:ext uri="{FF2B5EF4-FFF2-40B4-BE49-F238E27FC236}">
                <a16:creationId xmlns:a16="http://schemas.microsoft.com/office/drawing/2014/main" id="{432ED8D3-5855-4776-B307-6E16B949ACBA}"/>
              </a:ext>
            </a:extLst>
          </p:cNvPr>
          <p:cNvSpPr/>
          <p:nvPr/>
        </p:nvSpPr>
        <p:spPr>
          <a:xfrm>
            <a:off x="546924" y="1938283"/>
            <a:ext cx="2377440" cy="37662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Hash of previous block</a:t>
            </a:r>
          </a:p>
        </p:txBody>
      </p:sp>
      <p:sp>
        <p:nvSpPr>
          <p:cNvPr id="8" name="Rectangle 7">
            <a:extLst>
              <a:ext uri="{FF2B5EF4-FFF2-40B4-BE49-F238E27FC236}">
                <a16:creationId xmlns:a16="http://schemas.microsoft.com/office/drawing/2014/main" id="{DBF7E378-975A-47F7-B408-0172D86634A5}"/>
              </a:ext>
            </a:extLst>
          </p:cNvPr>
          <p:cNvSpPr/>
          <p:nvPr/>
        </p:nvSpPr>
        <p:spPr>
          <a:xfrm>
            <a:off x="546924" y="2370176"/>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Timestamp</a:t>
            </a:r>
          </a:p>
        </p:txBody>
      </p:sp>
      <p:sp>
        <p:nvSpPr>
          <p:cNvPr id="9" name="Rectangle 8">
            <a:extLst>
              <a:ext uri="{FF2B5EF4-FFF2-40B4-BE49-F238E27FC236}">
                <a16:creationId xmlns:a16="http://schemas.microsoft.com/office/drawing/2014/main" id="{737560EC-39D9-46B2-98D3-6CA56331D6B5}"/>
              </a:ext>
            </a:extLst>
          </p:cNvPr>
          <p:cNvSpPr/>
          <p:nvPr/>
        </p:nvSpPr>
        <p:spPr>
          <a:xfrm>
            <a:off x="546924" y="2802069"/>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Nonce</a:t>
            </a:r>
          </a:p>
        </p:txBody>
      </p:sp>
      <p:sp>
        <p:nvSpPr>
          <p:cNvPr id="10" name="Rectangle 9">
            <a:extLst>
              <a:ext uri="{FF2B5EF4-FFF2-40B4-BE49-F238E27FC236}">
                <a16:creationId xmlns:a16="http://schemas.microsoft.com/office/drawing/2014/main" id="{0E4EA916-9A5C-4326-AAF1-064420FBB7A1}"/>
              </a:ext>
            </a:extLst>
          </p:cNvPr>
          <p:cNvSpPr/>
          <p:nvPr/>
        </p:nvSpPr>
        <p:spPr>
          <a:xfrm>
            <a:off x="546924" y="3233962"/>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Merkle root</a:t>
            </a:r>
          </a:p>
        </p:txBody>
      </p:sp>
      <p:cxnSp>
        <p:nvCxnSpPr>
          <p:cNvPr id="12" name="Straight Connector 11">
            <a:extLst>
              <a:ext uri="{FF2B5EF4-FFF2-40B4-BE49-F238E27FC236}">
                <a16:creationId xmlns:a16="http://schemas.microsoft.com/office/drawing/2014/main" id="{F8505A07-AE67-4360-A5FF-E0CC888043A3}"/>
              </a:ext>
            </a:extLst>
          </p:cNvPr>
          <p:cNvCxnSpPr>
            <a:cxnSpLocks/>
          </p:cNvCxnSpPr>
          <p:nvPr/>
        </p:nvCxnSpPr>
        <p:spPr>
          <a:xfrm>
            <a:off x="546924" y="3797342"/>
            <a:ext cx="2377440" cy="2192"/>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3F75EC-7ACF-47A8-AF37-B0DBD2D28E5F}"/>
              </a:ext>
            </a:extLst>
          </p:cNvPr>
          <p:cNvSpPr txBox="1"/>
          <p:nvPr/>
        </p:nvSpPr>
        <p:spPr>
          <a:xfrm>
            <a:off x="546924" y="3878580"/>
            <a:ext cx="2377440" cy="369332"/>
          </a:xfrm>
          <a:prstGeom prst="rect">
            <a:avLst/>
          </a:prstGeom>
          <a:noFill/>
        </p:spPr>
        <p:txBody>
          <a:bodyPr wrap="square" rtlCol="0" anchor="ctr">
            <a:spAutoFit/>
          </a:bodyPr>
          <a:lstStyle/>
          <a:p>
            <a:pPr algn="ctr"/>
            <a:r>
              <a:rPr lang="en-US" dirty="0">
                <a:solidFill>
                  <a:schemeClr val="bg1"/>
                </a:solidFill>
              </a:rPr>
              <a:t>Body</a:t>
            </a:r>
          </a:p>
        </p:txBody>
      </p:sp>
      <p:sp>
        <p:nvSpPr>
          <p:cNvPr id="15" name="Rectangle 14">
            <a:extLst>
              <a:ext uri="{FF2B5EF4-FFF2-40B4-BE49-F238E27FC236}">
                <a16:creationId xmlns:a16="http://schemas.microsoft.com/office/drawing/2014/main" id="{A3450017-5029-4317-972E-C4E511F81287}"/>
              </a:ext>
            </a:extLst>
          </p:cNvPr>
          <p:cNvSpPr/>
          <p:nvPr/>
        </p:nvSpPr>
        <p:spPr>
          <a:xfrm>
            <a:off x="546924" y="4311454"/>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Transaction data</a:t>
            </a:r>
          </a:p>
        </p:txBody>
      </p:sp>
      <p:sp>
        <p:nvSpPr>
          <p:cNvPr id="16" name="TextBox 15">
            <a:extLst>
              <a:ext uri="{FF2B5EF4-FFF2-40B4-BE49-F238E27FC236}">
                <a16:creationId xmlns:a16="http://schemas.microsoft.com/office/drawing/2014/main" id="{BC8425C0-C9D6-4EB7-AA18-4E9786512306}"/>
              </a:ext>
            </a:extLst>
          </p:cNvPr>
          <p:cNvSpPr txBox="1"/>
          <p:nvPr/>
        </p:nvSpPr>
        <p:spPr>
          <a:xfrm>
            <a:off x="546924" y="4948226"/>
            <a:ext cx="2377440" cy="369332"/>
          </a:xfrm>
          <a:prstGeom prst="rect">
            <a:avLst/>
          </a:prstGeom>
          <a:noFill/>
        </p:spPr>
        <p:txBody>
          <a:bodyPr wrap="square" rtlCol="0" anchor="ctr">
            <a:spAutoFit/>
          </a:bodyPr>
          <a:lstStyle/>
          <a:p>
            <a:pPr algn="ctr"/>
            <a:r>
              <a:rPr lang="en-US" dirty="0"/>
              <a:t>Block N</a:t>
            </a:r>
          </a:p>
        </p:txBody>
      </p:sp>
      <p:sp>
        <p:nvSpPr>
          <p:cNvPr id="17" name="Rectangle 16">
            <a:extLst>
              <a:ext uri="{FF2B5EF4-FFF2-40B4-BE49-F238E27FC236}">
                <a16:creationId xmlns:a16="http://schemas.microsoft.com/office/drawing/2014/main" id="{ECF8DEC7-341B-445B-95DC-B7376CB097F4}"/>
              </a:ext>
            </a:extLst>
          </p:cNvPr>
          <p:cNvSpPr/>
          <p:nvPr/>
        </p:nvSpPr>
        <p:spPr>
          <a:xfrm>
            <a:off x="3340734" y="1552929"/>
            <a:ext cx="2510724" cy="3316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Header</a:t>
            </a:r>
          </a:p>
        </p:txBody>
      </p:sp>
      <p:sp>
        <p:nvSpPr>
          <p:cNvPr id="18" name="Rectangle 17">
            <a:extLst>
              <a:ext uri="{FF2B5EF4-FFF2-40B4-BE49-F238E27FC236}">
                <a16:creationId xmlns:a16="http://schemas.microsoft.com/office/drawing/2014/main" id="{0950A4C1-3094-4846-9440-770D917C60A2}"/>
              </a:ext>
            </a:extLst>
          </p:cNvPr>
          <p:cNvSpPr/>
          <p:nvPr/>
        </p:nvSpPr>
        <p:spPr>
          <a:xfrm>
            <a:off x="3407376" y="1938283"/>
            <a:ext cx="2377440" cy="37662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Hash of previous block</a:t>
            </a:r>
          </a:p>
        </p:txBody>
      </p:sp>
      <p:sp>
        <p:nvSpPr>
          <p:cNvPr id="19" name="Rectangle 18">
            <a:extLst>
              <a:ext uri="{FF2B5EF4-FFF2-40B4-BE49-F238E27FC236}">
                <a16:creationId xmlns:a16="http://schemas.microsoft.com/office/drawing/2014/main" id="{A49EF96A-DBC9-429A-A5A0-6A65235EBACD}"/>
              </a:ext>
            </a:extLst>
          </p:cNvPr>
          <p:cNvSpPr/>
          <p:nvPr/>
        </p:nvSpPr>
        <p:spPr>
          <a:xfrm>
            <a:off x="3407376" y="2370176"/>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Timestamp</a:t>
            </a:r>
          </a:p>
        </p:txBody>
      </p:sp>
      <p:sp>
        <p:nvSpPr>
          <p:cNvPr id="20" name="Rectangle 19">
            <a:extLst>
              <a:ext uri="{FF2B5EF4-FFF2-40B4-BE49-F238E27FC236}">
                <a16:creationId xmlns:a16="http://schemas.microsoft.com/office/drawing/2014/main" id="{F7C93547-39E9-4425-A950-3F0C4F896000}"/>
              </a:ext>
            </a:extLst>
          </p:cNvPr>
          <p:cNvSpPr/>
          <p:nvPr/>
        </p:nvSpPr>
        <p:spPr>
          <a:xfrm>
            <a:off x="3407376" y="2802069"/>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Nonce</a:t>
            </a:r>
          </a:p>
        </p:txBody>
      </p:sp>
      <p:sp>
        <p:nvSpPr>
          <p:cNvPr id="21" name="Rectangle 20">
            <a:extLst>
              <a:ext uri="{FF2B5EF4-FFF2-40B4-BE49-F238E27FC236}">
                <a16:creationId xmlns:a16="http://schemas.microsoft.com/office/drawing/2014/main" id="{00E5F37E-5EEC-4640-9EBA-054DE8FEB428}"/>
              </a:ext>
            </a:extLst>
          </p:cNvPr>
          <p:cNvSpPr/>
          <p:nvPr/>
        </p:nvSpPr>
        <p:spPr>
          <a:xfrm>
            <a:off x="3407376" y="3233962"/>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Merkle root</a:t>
            </a:r>
          </a:p>
        </p:txBody>
      </p:sp>
      <p:cxnSp>
        <p:nvCxnSpPr>
          <p:cNvPr id="22" name="Straight Connector 21">
            <a:extLst>
              <a:ext uri="{FF2B5EF4-FFF2-40B4-BE49-F238E27FC236}">
                <a16:creationId xmlns:a16="http://schemas.microsoft.com/office/drawing/2014/main" id="{FB720B2E-BA9B-46BF-8C6D-F270BB80832E}"/>
              </a:ext>
            </a:extLst>
          </p:cNvPr>
          <p:cNvCxnSpPr>
            <a:cxnSpLocks/>
          </p:cNvCxnSpPr>
          <p:nvPr/>
        </p:nvCxnSpPr>
        <p:spPr>
          <a:xfrm>
            <a:off x="3407376" y="3797342"/>
            <a:ext cx="2377440" cy="2192"/>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BABF3E7-2FE6-4F5E-BB7B-B0A2FC0799D8}"/>
              </a:ext>
            </a:extLst>
          </p:cNvPr>
          <p:cNvSpPr txBox="1"/>
          <p:nvPr/>
        </p:nvSpPr>
        <p:spPr>
          <a:xfrm>
            <a:off x="3407376" y="3878580"/>
            <a:ext cx="2377440" cy="369332"/>
          </a:xfrm>
          <a:prstGeom prst="rect">
            <a:avLst/>
          </a:prstGeom>
          <a:noFill/>
        </p:spPr>
        <p:txBody>
          <a:bodyPr wrap="square" rtlCol="0" anchor="ctr">
            <a:spAutoFit/>
          </a:bodyPr>
          <a:lstStyle/>
          <a:p>
            <a:pPr algn="ctr"/>
            <a:r>
              <a:rPr lang="en-US" dirty="0">
                <a:solidFill>
                  <a:schemeClr val="bg1"/>
                </a:solidFill>
              </a:rPr>
              <a:t>Body</a:t>
            </a:r>
          </a:p>
        </p:txBody>
      </p:sp>
      <p:sp>
        <p:nvSpPr>
          <p:cNvPr id="24" name="Rectangle 23">
            <a:extLst>
              <a:ext uri="{FF2B5EF4-FFF2-40B4-BE49-F238E27FC236}">
                <a16:creationId xmlns:a16="http://schemas.microsoft.com/office/drawing/2014/main" id="{91ADBEE6-71A0-46E9-8506-386B2D8808FC}"/>
              </a:ext>
            </a:extLst>
          </p:cNvPr>
          <p:cNvSpPr/>
          <p:nvPr/>
        </p:nvSpPr>
        <p:spPr>
          <a:xfrm>
            <a:off x="3407376" y="4311454"/>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Transaction data</a:t>
            </a:r>
          </a:p>
        </p:txBody>
      </p:sp>
      <p:sp>
        <p:nvSpPr>
          <p:cNvPr id="25" name="TextBox 24">
            <a:extLst>
              <a:ext uri="{FF2B5EF4-FFF2-40B4-BE49-F238E27FC236}">
                <a16:creationId xmlns:a16="http://schemas.microsoft.com/office/drawing/2014/main" id="{836B3CF5-54E6-4133-8E25-ED4345B2FBE4}"/>
              </a:ext>
            </a:extLst>
          </p:cNvPr>
          <p:cNvSpPr txBox="1"/>
          <p:nvPr/>
        </p:nvSpPr>
        <p:spPr>
          <a:xfrm>
            <a:off x="3407376" y="4948226"/>
            <a:ext cx="2377440" cy="369332"/>
          </a:xfrm>
          <a:prstGeom prst="rect">
            <a:avLst/>
          </a:prstGeom>
          <a:noFill/>
        </p:spPr>
        <p:txBody>
          <a:bodyPr wrap="square" rtlCol="0" anchor="ctr">
            <a:spAutoFit/>
          </a:bodyPr>
          <a:lstStyle/>
          <a:p>
            <a:pPr algn="ctr"/>
            <a:r>
              <a:rPr lang="en-US" dirty="0"/>
              <a:t>Block N+1</a:t>
            </a:r>
          </a:p>
        </p:txBody>
      </p:sp>
      <p:cxnSp>
        <p:nvCxnSpPr>
          <p:cNvPr id="27" name="Straight Arrow Connector 26">
            <a:extLst>
              <a:ext uri="{FF2B5EF4-FFF2-40B4-BE49-F238E27FC236}">
                <a16:creationId xmlns:a16="http://schemas.microsoft.com/office/drawing/2014/main" id="{E26078F2-75AB-4127-8CC1-575EF58ED3D2}"/>
              </a:ext>
            </a:extLst>
          </p:cNvPr>
          <p:cNvCxnSpPr>
            <a:cxnSpLocks/>
            <a:endCxn id="18" idx="1"/>
          </p:cNvCxnSpPr>
          <p:nvPr/>
        </p:nvCxnSpPr>
        <p:spPr>
          <a:xfrm>
            <a:off x="2857722" y="1749334"/>
            <a:ext cx="549654" cy="3772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1F89D4-83DC-489F-9067-734C02A042D0}"/>
              </a:ext>
            </a:extLst>
          </p:cNvPr>
          <p:cNvSpPr/>
          <p:nvPr/>
        </p:nvSpPr>
        <p:spPr>
          <a:xfrm>
            <a:off x="6201186" y="1552929"/>
            <a:ext cx="2510724" cy="3316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Header</a:t>
            </a:r>
          </a:p>
        </p:txBody>
      </p:sp>
      <p:sp>
        <p:nvSpPr>
          <p:cNvPr id="29" name="Rectangle 28">
            <a:extLst>
              <a:ext uri="{FF2B5EF4-FFF2-40B4-BE49-F238E27FC236}">
                <a16:creationId xmlns:a16="http://schemas.microsoft.com/office/drawing/2014/main" id="{9B967029-21EA-4388-BDA4-6F64264FC277}"/>
              </a:ext>
            </a:extLst>
          </p:cNvPr>
          <p:cNvSpPr/>
          <p:nvPr/>
        </p:nvSpPr>
        <p:spPr>
          <a:xfrm>
            <a:off x="6267828" y="1938283"/>
            <a:ext cx="2377440" cy="37662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Hash of previous block</a:t>
            </a:r>
          </a:p>
        </p:txBody>
      </p:sp>
      <p:sp>
        <p:nvSpPr>
          <p:cNvPr id="30" name="Rectangle 29">
            <a:extLst>
              <a:ext uri="{FF2B5EF4-FFF2-40B4-BE49-F238E27FC236}">
                <a16:creationId xmlns:a16="http://schemas.microsoft.com/office/drawing/2014/main" id="{9ED13084-AC34-4F24-BA70-6B048608F3A4}"/>
              </a:ext>
            </a:extLst>
          </p:cNvPr>
          <p:cNvSpPr/>
          <p:nvPr/>
        </p:nvSpPr>
        <p:spPr>
          <a:xfrm>
            <a:off x="6267828" y="2370176"/>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Timestamp</a:t>
            </a:r>
          </a:p>
        </p:txBody>
      </p:sp>
      <p:sp>
        <p:nvSpPr>
          <p:cNvPr id="31" name="Rectangle 30">
            <a:extLst>
              <a:ext uri="{FF2B5EF4-FFF2-40B4-BE49-F238E27FC236}">
                <a16:creationId xmlns:a16="http://schemas.microsoft.com/office/drawing/2014/main" id="{7ECDF020-23F4-4BF9-9386-138135FA50DD}"/>
              </a:ext>
            </a:extLst>
          </p:cNvPr>
          <p:cNvSpPr/>
          <p:nvPr/>
        </p:nvSpPr>
        <p:spPr>
          <a:xfrm>
            <a:off x="6267828" y="2802069"/>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Nonce</a:t>
            </a:r>
          </a:p>
        </p:txBody>
      </p:sp>
      <p:sp>
        <p:nvSpPr>
          <p:cNvPr id="32" name="Rectangle 31">
            <a:extLst>
              <a:ext uri="{FF2B5EF4-FFF2-40B4-BE49-F238E27FC236}">
                <a16:creationId xmlns:a16="http://schemas.microsoft.com/office/drawing/2014/main" id="{C3B7B34E-3EF5-48C1-B9E4-40879D08F771}"/>
              </a:ext>
            </a:extLst>
          </p:cNvPr>
          <p:cNvSpPr/>
          <p:nvPr/>
        </p:nvSpPr>
        <p:spPr>
          <a:xfrm>
            <a:off x="6267828" y="3233962"/>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Merkle root</a:t>
            </a:r>
          </a:p>
        </p:txBody>
      </p:sp>
      <p:cxnSp>
        <p:nvCxnSpPr>
          <p:cNvPr id="33" name="Straight Connector 32">
            <a:extLst>
              <a:ext uri="{FF2B5EF4-FFF2-40B4-BE49-F238E27FC236}">
                <a16:creationId xmlns:a16="http://schemas.microsoft.com/office/drawing/2014/main" id="{15D8DD80-CDC4-44EF-B165-A97F7D294809}"/>
              </a:ext>
            </a:extLst>
          </p:cNvPr>
          <p:cNvCxnSpPr>
            <a:cxnSpLocks/>
          </p:cNvCxnSpPr>
          <p:nvPr/>
        </p:nvCxnSpPr>
        <p:spPr>
          <a:xfrm>
            <a:off x="6267828" y="3797342"/>
            <a:ext cx="2377440" cy="2192"/>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39DE718-FC17-4F85-A347-CB09895A11F3}"/>
              </a:ext>
            </a:extLst>
          </p:cNvPr>
          <p:cNvSpPr txBox="1"/>
          <p:nvPr/>
        </p:nvSpPr>
        <p:spPr>
          <a:xfrm>
            <a:off x="6267828" y="3878580"/>
            <a:ext cx="2377440" cy="369332"/>
          </a:xfrm>
          <a:prstGeom prst="rect">
            <a:avLst/>
          </a:prstGeom>
          <a:noFill/>
        </p:spPr>
        <p:txBody>
          <a:bodyPr wrap="square" rtlCol="0" anchor="ctr">
            <a:spAutoFit/>
          </a:bodyPr>
          <a:lstStyle/>
          <a:p>
            <a:pPr algn="ctr"/>
            <a:r>
              <a:rPr lang="en-US" dirty="0">
                <a:solidFill>
                  <a:schemeClr val="bg1"/>
                </a:solidFill>
              </a:rPr>
              <a:t>Body</a:t>
            </a:r>
          </a:p>
        </p:txBody>
      </p:sp>
      <p:sp>
        <p:nvSpPr>
          <p:cNvPr id="35" name="Rectangle 34">
            <a:extLst>
              <a:ext uri="{FF2B5EF4-FFF2-40B4-BE49-F238E27FC236}">
                <a16:creationId xmlns:a16="http://schemas.microsoft.com/office/drawing/2014/main" id="{894D8698-6666-42C8-9C5B-6D18C1DB5A48}"/>
              </a:ext>
            </a:extLst>
          </p:cNvPr>
          <p:cNvSpPr/>
          <p:nvPr/>
        </p:nvSpPr>
        <p:spPr>
          <a:xfrm>
            <a:off x="6267828" y="4311454"/>
            <a:ext cx="2377440" cy="37662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Transaction data</a:t>
            </a:r>
          </a:p>
        </p:txBody>
      </p:sp>
      <p:sp>
        <p:nvSpPr>
          <p:cNvPr id="36" name="TextBox 35">
            <a:extLst>
              <a:ext uri="{FF2B5EF4-FFF2-40B4-BE49-F238E27FC236}">
                <a16:creationId xmlns:a16="http://schemas.microsoft.com/office/drawing/2014/main" id="{5B8ED8F6-29CF-4D22-A4FF-BED0D5739FBF}"/>
              </a:ext>
            </a:extLst>
          </p:cNvPr>
          <p:cNvSpPr txBox="1"/>
          <p:nvPr/>
        </p:nvSpPr>
        <p:spPr>
          <a:xfrm>
            <a:off x="6267828" y="4948226"/>
            <a:ext cx="2377440" cy="369332"/>
          </a:xfrm>
          <a:prstGeom prst="rect">
            <a:avLst/>
          </a:prstGeom>
          <a:noFill/>
        </p:spPr>
        <p:txBody>
          <a:bodyPr wrap="square" rtlCol="0" anchor="ctr">
            <a:spAutoFit/>
          </a:bodyPr>
          <a:lstStyle/>
          <a:p>
            <a:pPr algn="ctr"/>
            <a:r>
              <a:rPr lang="en-US" dirty="0"/>
              <a:t>Block N+2</a:t>
            </a:r>
          </a:p>
        </p:txBody>
      </p:sp>
      <p:cxnSp>
        <p:nvCxnSpPr>
          <p:cNvPr id="37" name="Straight Arrow Connector 36">
            <a:extLst>
              <a:ext uri="{FF2B5EF4-FFF2-40B4-BE49-F238E27FC236}">
                <a16:creationId xmlns:a16="http://schemas.microsoft.com/office/drawing/2014/main" id="{B02EEA73-5168-4D10-9990-6189D513117C}"/>
              </a:ext>
            </a:extLst>
          </p:cNvPr>
          <p:cNvCxnSpPr>
            <a:cxnSpLocks/>
            <a:endCxn id="29" idx="1"/>
          </p:cNvCxnSpPr>
          <p:nvPr/>
        </p:nvCxnSpPr>
        <p:spPr>
          <a:xfrm>
            <a:off x="5718174" y="1749334"/>
            <a:ext cx="549654" cy="3772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122C4E94-75AF-4550-BA39-03571F52ACE6}"/>
              </a:ext>
            </a:extLst>
          </p:cNvPr>
          <p:cNvSpPr/>
          <p:nvPr/>
        </p:nvSpPr>
        <p:spPr>
          <a:xfrm>
            <a:off x="9194922" y="2589786"/>
            <a:ext cx="2997078" cy="331625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Merkle tree</a:t>
            </a:r>
          </a:p>
        </p:txBody>
      </p:sp>
      <p:sp>
        <p:nvSpPr>
          <p:cNvPr id="41" name="Rectangle 40">
            <a:extLst>
              <a:ext uri="{FF2B5EF4-FFF2-40B4-BE49-F238E27FC236}">
                <a16:creationId xmlns:a16="http://schemas.microsoft.com/office/drawing/2014/main" id="{DF03A152-8414-4C38-8E59-524F4F3CAB15}"/>
              </a:ext>
            </a:extLst>
          </p:cNvPr>
          <p:cNvSpPr/>
          <p:nvPr/>
        </p:nvSpPr>
        <p:spPr>
          <a:xfrm>
            <a:off x="10373524" y="2829703"/>
            <a:ext cx="670419" cy="32135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t>
            </a:r>
            <a:r>
              <a:rPr lang="en-US" sz="1400" baseline="-25000" dirty="0"/>
              <a:t>1,2,3,4</a:t>
            </a:r>
          </a:p>
        </p:txBody>
      </p:sp>
      <p:cxnSp>
        <p:nvCxnSpPr>
          <p:cNvPr id="42" name="Straight Arrow Connector 41">
            <a:extLst>
              <a:ext uri="{FF2B5EF4-FFF2-40B4-BE49-F238E27FC236}">
                <a16:creationId xmlns:a16="http://schemas.microsoft.com/office/drawing/2014/main" id="{1F553FC3-CA14-4972-9531-E70D54C3F5FD}"/>
              </a:ext>
            </a:extLst>
          </p:cNvPr>
          <p:cNvCxnSpPr>
            <a:cxnSpLocks/>
            <a:stCxn id="41" idx="1"/>
            <a:endCxn id="32" idx="3"/>
          </p:cNvCxnSpPr>
          <p:nvPr/>
        </p:nvCxnSpPr>
        <p:spPr>
          <a:xfrm flipH="1">
            <a:off x="8645268" y="2990380"/>
            <a:ext cx="1728256" cy="4318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9AC3D14-7879-4EE6-9369-3675083E4D27}"/>
              </a:ext>
            </a:extLst>
          </p:cNvPr>
          <p:cNvSpPr/>
          <p:nvPr/>
        </p:nvSpPr>
        <p:spPr>
          <a:xfrm>
            <a:off x="9906299" y="3565482"/>
            <a:ext cx="670419" cy="32135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t>
            </a:r>
            <a:r>
              <a:rPr lang="en-US" sz="1400" baseline="-25000" dirty="0"/>
              <a:t>1,2</a:t>
            </a:r>
          </a:p>
        </p:txBody>
      </p:sp>
      <p:sp>
        <p:nvSpPr>
          <p:cNvPr id="48" name="Rectangle 47">
            <a:extLst>
              <a:ext uri="{FF2B5EF4-FFF2-40B4-BE49-F238E27FC236}">
                <a16:creationId xmlns:a16="http://schemas.microsoft.com/office/drawing/2014/main" id="{5C262780-B358-4A10-AE96-F648E023D206}"/>
              </a:ext>
            </a:extLst>
          </p:cNvPr>
          <p:cNvSpPr/>
          <p:nvPr/>
        </p:nvSpPr>
        <p:spPr>
          <a:xfrm>
            <a:off x="10873881" y="3565481"/>
            <a:ext cx="670419" cy="32135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t>
            </a:r>
            <a:r>
              <a:rPr lang="en-US" sz="1400" baseline="-25000" dirty="0"/>
              <a:t>3,4</a:t>
            </a:r>
          </a:p>
        </p:txBody>
      </p:sp>
      <p:cxnSp>
        <p:nvCxnSpPr>
          <p:cNvPr id="49" name="Straight Arrow Connector 48">
            <a:extLst>
              <a:ext uri="{FF2B5EF4-FFF2-40B4-BE49-F238E27FC236}">
                <a16:creationId xmlns:a16="http://schemas.microsoft.com/office/drawing/2014/main" id="{5D1DF552-1979-4A16-92C8-8F9BCFB9FADE}"/>
              </a:ext>
            </a:extLst>
          </p:cNvPr>
          <p:cNvCxnSpPr>
            <a:cxnSpLocks/>
            <a:stCxn id="47" idx="0"/>
            <a:endCxn id="41" idx="2"/>
          </p:cNvCxnSpPr>
          <p:nvPr/>
        </p:nvCxnSpPr>
        <p:spPr>
          <a:xfrm flipV="1">
            <a:off x="10241509" y="3151056"/>
            <a:ext cx="467225" cy="4144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FAFC452-3DEC-432B-9277-7E7F1D9907F8}"/>
              </a:ext>
            </a:extLst>
          </p:cNvPr>
          <p:cNvCxnSpPr>
            <a:cxnSpLocks/>
            <a:stCxn id="48" idx="0"/>
            <a:endCxn id="41" idx="2"/>
          </p:cNvCxnSpPr>
          <p:nvPr/>
        </p:nvCxnSpPr>
        <p:spPr>
          <a:xfrm flipH="1" flipV="1">
            <a:off x="10708734" y="3151056"/>
            <a:ext cx="500357" cy="4144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15EDE36-2BF8-4995-824B-030B26CF6D63}"/>
              </a:ext>
            </a:extLst>
          </p:cNvPr>
          <p:cNvSpPr/>
          <p:nvPr/>
        </p:nvSpPr>
        <p:spPr>
          <a:xfrm>
            <a:off x="9252616" y="4452880"/>
            <a:ext cx="670419" cy="32135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t>
            </a:r>
            <a:r>
              <a:rPr lang="en-US" sz="1400" baseline="-25000" dirty="0"/>
              <a:t>1</a:t>
            </a:r>
          </a:p>
        </p:txBody>
      </p:sp>
      <p:sp>
        <p:nvSpPr>
          <p:cNvPr id="56" name="Rectangle 55">
            <a:extLst>
              <a:ext uri="{FF2B5EF4-FFF2-40B4-BE49-F238E27FC236}">
                <a16:creationId xmlns:a16="http://schemas.microsoft.com/office/drawing/2014/main" id="{A316CB10-EE7B-4B41-9631-FDEAEEDF759E}"/>
              </a:ext>
            </a:extLst>
          </p:cNvPr>
          <p:cNvSpPr/>
          <p:nvPr/>
        </p:nvSpPr>
        <p:spPr>
          <a:xfrm>
            <a:off x="9988150" y="4447168"/>
            <a:ext cx="670419" cy="32135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t>
            </a:r>
            <a:r>
              <a:rPr lang="en-US" sz="1400" baseline="-25000" dirty="0"/>
              <a:t>2</a:t>
            </a:r>
          </a:p>
        </p:txBody>
      </p:sp>
      <p:sp>
        <p:nvSpPr>
          <p:cNvPr id="57" name="Rectangle 56">
            <a:extLst>
              <a:ext uri="{FF2B5EF4-FFF2-40B4-BE49-F238E27FC236}">
                <a16:creationId xmlns:a16="http://schemas.microsoft.com/office/drawing/2014/main" id="{CE7E368C-488C-41CB-ABA5-DA614C0994DB}"/>
              </a:ext>
            </a:extLst>
          </p:cNvPr>
          <p:cNvSpPr/>
          <p:nvPr/>
        </p:nvSpPr>
        <p:spPr>
          <a:xfrm>
            <a:off x="10723684" y="4449076"/>
            <a:ext cx="670419" cy="32135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t>
            </a:r>
            <a:r>
              <a:rPr lang="en-US" sz="1400" baseline="-25000" dirty="0"/>
              <a:t>3</a:t>
            </a:r>
          </a:p>
        </p:txBody>
      </p:sp>
      <p:sp>
        <p:nvSpPr>
          <p:cNvPr id="58" name="Rectangle 57">
            <a:extLst>
              <a:ext uri="{FF2B5EF4-FFF2-40B4-BE49-F238E27FC236}">
                <a16:creationId xmlns:a16="http://schemas.microsoft.com/office/drawing/2014/main" id="{AC1F7810-229A-48EB-A92F-703F348F742B}"/>
              </a:ext>
            </a:extLst>
          </p:cNvPr>
          <p:cNvSpPr/>
          <p:nvPr/>
        </p:nvSpPr>
        <p:spPr>
          <a:xfrm>
            <a:off x="11459217" y="4447168"/>
            <a:ext cx="670419" cy="32135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t>
            </a:r>
            <a:r>
              <a:rPr lang="en-US" sz="1400" baseline="-25000" dirty="0"/>
              <a:t>4</a:t>
            </a:r>
          </a:p>
        </p:txBody>
      </p:sp>
      <p:sp>
        <p:nvSpPr>
          <p:cNvPr id="59" name="Rectangle 58">
            <a:extLst>
              <a:ext uri="{FF2B5EF4-FFF2-40B4-BE49-F238E27FC236}">
                <a16:creationId xmlns:a16="http://schemas.microsoft.com/office/drawing/2014/main" id="{CD088093-D55A-4EC8-BE57-F652F2A00DA1}"/>
              </a:ext>
            </a:extLst>
          </p:cNvPr>
          <p:cNvSpPr/>
          <p:nvPr/>
        </p:nvSpPr>
        <p:spPr>
          <a:xfrm>
            <a:off x="9252616" y="5073916"/>
            <a:ext cx="670419" cy="32135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TX</a:t>
            </a:r>
            <a:r>
              <a:rPr lang="en-US" sz="1400" baseline="-25000" dirty="0"/>
              <a:t>1</a:t>
            </a:r>
          </a:p>
        </p:txBody>
      </p:sp>
      <p:sp>
        <p:nvSpPr>
          <p:cNvPr id="60" name="Rectangle 59">
            <a:extLst>
              <a:ext uri="{FF2B5EF4-FFF2-40B4-BE49-F238E27FC236}">
                <a16:creationId xmlns:a16="http://schemas.microsoft.com/office/drawing/2014/main" id="{14F81D82-8D67-4487-AFD8-32735BF72AA5}"/>
              </a:ext>
            </a:extLst>
          </p:cNvPr>
          <p:cNvSpPr/>
          <p:nvPr/>
        </p:nvSpPr>
        <p:spPr>
          <a:xfrm>
            <a:off x="9988150" y="5068204"/>
            <a:ext cx="670419" cy="32135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TX</a:t>
            </a:r>
            <a:r>
              <a:rPr lang="en-US" sz="1400" baseline="-25000" dirty="0"/>
              <a:t>2</a:t>
            </a:r>
          </a:p>
        </p:txBody>
      </p:sp>
      <p:sp>
        <p:nvSpPr>
          <p:cNvPr id="61" name="Rectangle 60">
            <a:extLst>
              <a:ext uri="{FF2B5EF4-FFF2-40B4-BE49-F238E27FC236}">
                <a16:creationId xmlns:a16="http://schemas.microsoft.com/office/drawing/2014/main" id="{D848FFF6-9272-4BEB-AE2A-BB24BDF442DB}"/>
              </a:ext>
            </a:extLst>
          </p:cNvPr>
          <p:cNvSpPr/>
          <p:nvPr/>
        </p:nvSpPr>
        <p:spPr>
          <a:xfrm>
            <a:off x="10723684" y="5070112"/>
            <a:ext cx="670419" cy="32135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TX</a:t>
            </a:r>
            <a:r>
              <a:rPr lang="en-US" sz="1400" baseline="-25000" dirty="0"/>
              <a:t>3</a:t>
            </a:r>
          </a:p>
        </p:txBody>
      </p:sp>
      <p:sp>
        <p:nvSpPr>
          <p:cNvPr id="62" name="Rectangle 61">
            <a:extLst>
              <a:ext uri="{FF2B5EF4-FFF2-40B4-BE49-F238E27FC236}">
                <a16:creationId xmlns:a16="http://schemas.microsoft.com/office/drawing/2014/main" id="{A77DB297-3D5D-494F-B2CD-91A794682801}"/>
              </a:ext>
            </a:extLst>
          </p:cNvPr>
          <p:cNvSpPr/>
          <p:nvPr/>
        </p:nvSpPr>
        <p:spPr>
          <a:xfrm>
            <a:off x="11459217" y="5068204"/>
            <a:ext cx="670419" cy="32135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TX</a:t>
            </a:r>
            <a:r>
              <a:rPr lang="en-US" sz="1400" baseline="-25000" dirty="0"/>
              <a:t>4</a:t>
            </a:r>
          </a:p>
        </p:txBody>
      </p:sp>
      <p:cxnSp>
        <p:nvCxnSpPr>
          <p:cNvPr id="63" name="Straight Arrow Connector 62">
            <a:extLst>
              <a:ext uri="{FF2B5EF4-FFF2-40B4-BE49-F238E27FC236}">
                <a16:creationId xmlns:a16="http://schemas.microsoft.com/office/drawing/2014/main" id="{14407F07-CC1B-48C4-BE29-890EDFD5A6FA}"/>
              </a:ext>
            </a:extLst>
          </p:cNvPr>
          <p:cNvCxnSpPr>
            <a:cxnSpLocks/>
            <a:stCxn id="55" idx="0"/>
            <a:endCxn id="47" idx="2"/>
          </p:cNvCxnSpPr>
          <p:nvPr/>
        </p:nvCxnSpPr>
        <p:spPr>
          <a:xfrm flipV="1">
            <a:off x="9587826" y="3886835"/>
            <a:ext cx="653683" cy="5660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729D0E6-7D47-420B-B3AB-4736B3F4B0B8}"/>
              </a:ext>
            </a:extLst>
          </p:cNvPr>
          <p:cNvCxnSpPr>
            <a:cxnSpLocks/>
            <a:stCxn id="56" idx="0"/>
            <a:endCxn id="47" idx="2"/>
          </p:cNvCxnSpPr>
          <p:nvPr/>
        </p:nvCxnSpPr>
        <p:spPr>
          <a:xfrm flipH="1" flipV="1">
            <a:off x="10241509" y="3886835"/>
            <a:ext cx="81851" cy="5603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8CFC3C-C834-4E39-A9AF-85CA62EFA29F}"/>
              </a:ext>
            </a:extLst>
          </p:cNvPr>
          <p:cNvCxnSpPr>
            <a:cxnSpLocks/>
            <a:stCxn id="57" idx="0"/>
            <a:endCxn id="48" idx="2"/>
          </p:cNvCxnSpPr>
          <p:nvPr/>
        </p:nvCxnSpPr>
        <p:spPr>
          <a:xfrm flipV="1">
            <a:off x="11058894" y="3886834"/>
            <a:ext cx="150197" cy="5622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59A5285-70BA-4E1E-B806-5FB13127D9C8}"/>
              </a:ext>
            </a:extLst>
          </p:cNvPr>
          <p:cNvCxnSpPr>
            <a:cxnSpLocks/>
            <a:stCxn id="58" idx="0"/>
            <a:endCxn id="48" idx="2"/>
          </p:cNvCxnSpPr>
          <p:nvPr/>
        </p:nvCxnSpPr>
        <p:spPr>
          <a:xfrm flipH="1" flipV="1">
            <a:off x="11209091" y="3886834"/>
            <a:ext cx="585336" cy="5603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81D0C9-4D52-40F0-A029-393D486FB81C}"/>
              </a:ext>
            </a:extLst>
          </p:cNvPr>
          <p:cNvCxnSpPr>
            <a:cxnSpLocks/>
            <a:stCxn id="59" idx="0"/>
            <a:endCxn id="55" idx="2"/>
          </p:cNvCxnSpPr>
          <p:nvPr/>
        </p:nvCxnSpPr>
        <p:spPr>
          <a:xfrm flipV="1">
            <a:off x="9587826" y="4774233"/>
            <a:ext cx="0" cy="2996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778DFAC-3767-4474-BB62-5E42B4F29892}"/>
              </a:ext>
            </a:extLst>
          </p:cNvPr>
          <p:cNvCxnSpPr>
            <a:cxnSpLocks/>
            <a:stCxn id="60" idx="0"/>
            <a:endCxn id="56" idx="2"/>
          </p:cNvCxnSpPr>
          <p:nvPr/>
        </p:nvCxnSpPr>
        <p:spPr>
          <a:xfrm flipV="1">
            <a:off x="10323360" y="4768521"/>
            <a:ext cx="0" cy="2996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B265272-B93A-43FA-9F0C-31469E8C8B1C}"/>
              </a:ext>
            </a:extLst>
          </p:cNvPr>
          <p:cNvCxnSpPr>
            <a:cxnSpLocks/>
            <a:stCxn id="61" idx="0"/>
            <a:endCxn id="57" idx="2"/>
          </p:cNvCxnSpPr>
          <p:nvPr/>
        </p:nvCxnSpPr>
        <p:spPr>
          <a:xfrm flipV="1">
            <a:off x="11058894" y="4770429"/>
            <a:ext cx="0" cy="2996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3DCED4B-648B-4F71-B935-026D6C44C259}"/>
              </a:ext>
            </a:extLst>
          </p:cNvPr>
          <p:cNvCxnSpPr>
            <a:cxnSpLocks/>
            <a:stCxn id="62" idx="0"/>
            <a:endCxn id="58" idx="2"/>
          </p:cNvCxnSpPr>
          <p:nvPr/>
        </p:nvCxnSpPr>
        <p:spPr>
          <a:xfrm flipV="1">
            <a:off x="11794427" y="4768521"/>
            <a:ext cx="0" cy="2996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2CEE37D-C72B-4ED0-9C89-410ABFB2B9FF}"/>
              </a:ext>
            </a:extLst>
          </p:cNvPr>
          <p:cNvCxnSpPr>
            <a:cxnSpLocks/>
            <a:stCxn id="59" idx="1"/>
            <a:endCxn id="35" idx="3"/>
          </p:cNvCxnSpPr>
          <p:nvPr/>
        </p:nvCxnSpPr>
        <p:spPr>
          <a:xfrm flipH="1" flipV="1">
            <a:off x="8645268" y="4499766"/>
            <a:ext cx="607348" cy="7348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820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CD3E5B-E45B-4594-B745-D96BC0B0398E}"/>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9C67EBF-556A-493B-9359-31C32439E321}"/>
              </a:ext>
            </a:extLst>
          </p:cNvPr>
          <p:cNvSpPr>
            <a:spLocks noGrp="1"/>
          </p:cNvSpPr>
          <p:nvPr>
            <p:ph type="sldNum" sz="quarter" idx="4"/>
          </p:nvPr>
        </p:nvSpPr>
        <p:spPr/>
        <p:txBody>
          <a:bodyPr/>
          <a:lstStyle/>
          <a:p>
            <a:fld id="{00F9DAA1-1DF7-43E0-8E29-0CE1148553C7}" type="slidenum">
              <a:rPr lang="en-US" smtClean="0"/>
              <a:pPr/>
              <a:t>29</a:t>
            </a:fld>
            <a:endParaRPr lang="en-US" dirty="0"/>
          </a:p>
        </p:txBody>
      </p:sp>
      <p:sp>
        <p:nvSpPr>
          <p:cNvPr id="4" name="Title 3">
            <a:extLst>
              <a:ext uri="{FF2B5EF4-FFF2-40B4-BE49-F238E27FC236}">
                <a16:creationId xmlns:a16="http://schemas.microsoft.com/office/drawing/2014/main" id="{A04BAB83-6494-4E1F-A391-6D400D0DB433}"/>
              </a:ext>
            </a:extLst>
          </p:cNvPr>
          <p:cNvSpPr>
            <a:spLocks noGrp="1"/>
          </p:cNvSpPr>
          <p:nvPr>
            <p:ph type="title"/>
          </p:nvPr>
        </p:nvSpPr>
        <p:spPr/>
        <p:txBody>
          <a:bodyPr/>
          <a:lstStyle/>
          <a:p>
            <a:r>
              <a:rPr lang="en-US" dirty="0"/>
              <a:t>Validation on the blockchain</a:t>
            </a:r>
          </a:p>
        </p:txBody>
      </p:sp>
      <p:pic>
        <p:nvPicPr>
          <p:cNvPr id="11" name="Graphic 10" descr="Document outline">
            <a:extLst>
              <a:ext uri="{FF2B5EF4-FFF2-40B4-BE49-F238E27FC236}">
                <a16:creationId xmlns:a16="http://schemas.microsoft.com/office/drawing/2014/main" id="{84083C40-ECFF-44C0-B868-7A19169F09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5062" y="1260476"/>
            <a:ext cx="914400" cy="914400"/>
          </a:xfrm>
          <a:prstGeom prst="rect">
            <a:avLst/>
          </a:prstGeom>
        </p:spPr>
      </p:pic>
      <p:sp>
        <p:nvSpPr>
          <p:cNvPr id="64" name="TextBox 63">
            <a:extLst>
              <a:ext uri="{FF2B5EF4-FFF2-40B4-BE49-F238E27FC236}">
                <a16:creationId xmlns:a16="http://schemas.microsoft.com/office/drawing/2014/main" id="{DCD9F551-172A-49A7-9AE0-DCD01AB877E4}"/>
              </a:ext>
            </a:extLst>
          </p:cNvPr>
          <p:cNvSpPr txBox="1"/>
          <p:nvPr/>
        </p:nvSpPr>
        <p:spPr>
          <a:xfrm>
            <a:off x="2331964" y="2319527"/>
            <a:ext cx="1060595" cy="369332"/>
          </a:xfrm>
          <a:prstGeom prst="rect">
            <a:avLst/>
          </a:prstGeom>
          <a:noFill/>
        </p:spPr>
        <p:txBody>
          <a:bodyPr wrap="square" rtlCol="0">
            <a:spAutoFit/>
          </a:bodyPr>
          <a:lstStyle/>
          <a:p>
            <a:pPr algn="ctr"/>
            <a:r>
              <a:rPr lang="en-US" dirty="0"/>
              <a:t>Data</a:t>
            </a:r>
          </a:p>
        </p:txBody>
      </p:sp>
      <p:sp>
        <p:nvSpPr>
          <p:cNvPr id="65" name="TextBox 64">
            <a:extLst>
              <a:ext uri="{FF2B5EF4-FFF2-40B4-BE49-F238E27FC236}">
                <a16:creationId xmlns:a16="http://schemas.microsoft.com/office/drawing/2014/main" id="{8F50E1C3-896A-4294-B10F-002871F67C2E}"/>
              </a:ext>
            </a:extLst>
          </p:cNvPr>
          <p:cNvSpPr txBox="1"/>
          <p:nvPr/>
        </p:nvSpPr>
        <p:spPr>
          <a:xfrm>
            <a:off x="3154924" y="1528544"/>
            <a:ext cx="1060595" cy="646331"/>
          </a:xfrm>
          <a:prstGeom prst="rect">
            <a:avLst/>
          </a:prstGeom>
          <a:noFill/>
        </p:spPr>
        <p:txBody>
          <a:bodyPr wrap="square" rtlCol="0">
            <a:spAutoFit/>
          </a:bodyPr>
          <a:lstStyle/>
          <a:p>
            <a:pPr algn="ctr"/>
            <a:r>
              <a:rPr lang="en-US" sz="3600" dirty="0"/>
              <a:t>+</a:t>
            </a:r>
          </a:p>
        </p:txBody>
      </p:sp>
      <p:pic>
        <p:nvPicPr>
          <p:cNvPr id="39" name="Graphic 38" descr="Clipboard Badge outline">
            <a:extLst>
              <a:ext uri="{FF2B5EF4-FFF2-40B4-BE49-F238E27FC236}">
                <a16:creationId xmlns:a16="http://schemas.microsoft.com/office/drawing/2014/main" id="{50CB171D-E456-4D7D-B4A1-A03B82515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88722" y="1383892"/>
            <a:ext cx="914400" cy="914400"/>
          </a:xfrm>
          <a:prstGeom prst="rect">
            <a:avLst/>
          </a:prstGeom>
        </p:spPr>
      </p:pic>
      <p:sp>
        <p:nvSpPr>
          <p:cNvPr id="68" name="TextBox 67">
            <a:extLst>
              <a:ext uri="{FF2B5EF4-FFF2-40B4-BE49-F238E27FC236}">
                <a16:creationId xmlns:a16="http://schemas.microsoft.com/office/drawing/2014/main" id="{B0C803E5-9B4C-43E0-B203-49F074E6F8F3}"/>
              </a:ext>
            </a:extLst>
          </p:cNvPr>
          <p:cNvSpPr txBox="1"/>
          <p:nvPr/>
        </p:nvSpPr>
        <p:spPr>
          <a:xfrm>
            <a:off x="3963365" y="2317960"/>
            <a:ext cx="1060595" cy="369332"/>
          </a:xfrm>
          <a:prstGeom prst="rect">
            <a:avLst/>
          </a:prstGeom>
          <a:noFill/>
        </p:spPr>
        <p:txBody>
          <a:bodyPr wrap="square" rtlCol="0">
            <a:spAutoFit/>
          </a:bodyPr>
          <a:lstStyle/>
          <a:p>
            <a:pPr algn="ctr"/>
            <a:r>
              <a:rPr lang="en-US" dirty="0"/>
              <a:t>Hash</a:t>
            </a:r>
          </a:p>
        </p:txBody>
      </p:sp>
      <p:sp>
        <p:nvSpPr>
          <p:cNvPr id="70" name="TextBox 69">
            <a:extLst>
              <a:ext uri="{FF2B5EF4-FFF2-40B4-BE49-F238E27FC236}">
                <a16:creationId xmlns:a16="http://schemas.microsoft.com/office/drawing/2014/main" id="{C48A7BA6-EDB0-4F9C-9932-5D29CE4E1A34}"/>
              </a:ext>
            </a:extLst>
          </p:cNvPr>
          <p:cNvSpPr txBox="1"/>
          <p:nvPr/>
        </p:nvSpPr>
        <p:spPr>
          <a:xfrm>
            <a:off x="6679287" y="1517927"/>
            <a:ext cx="1060595" cy="646331"/>
          </a:xfrm>
          <a:prstGeom prst="rect">
            <a:avLst/>
          </a:prstGeom>
          <a:noFill/>
        </p:spPr>
        <p:txBody>
          <a:bodyPr wrap="square" rtlCol="0">
            <a:spAutoFit/>
          </a:bodyPr>
          <a:lstStyle/>
          <a:p>
            <a:pPr algn="ctr"/>
            <a:r>
              <a:rPr lang="en-US" sz="3600" dirty="0"/>
              <a:t>+</a:t>
            </a:r>
          </a:p>
        </p:txBody>
      </p:sp>
      <p:pic>
        <p:nvPicPr>
          <p:cNvPr id="44" name="Graphic 43" descr="Key outline">
            <a:extLst>
              <a:ext uri="{FF2B5EF4-FFF2-40B4-BE49-F238E27FC236}">
                <a16:creationId xmlns:a16="http://schemas.microsoft.com/office/drawing/2014/main" id="{C781CC1C-98D3-4DD9-9979-49369D89E1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4820" y="3240810"/>
            <a:ext cx="914400" cy="914400"/>
          </a:xfrm>
          <a:prstGeom prst="rect">
            <a:avLst/>
          </a:prstGeom>
        </p:spPr>
      </p:pic>
      <p:pic>
        <p:nvPicPr>
          <p:cNvPr id="46" name="Graphic 45" descr="Key with solid fill">
            <a:extLst>
              <a:ext uri="{FF2B5EF4-FFF2-40B4-BE49-F238E27FC236}">
                <a16:creationId xmlns:a16="http://schemas.microsoft.com/office/drawing/2014/main" id="{1DE47E47-02BA-43AA-A7B8-63C0EE8C34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9882" y="1383892"/>
            <a:ext cx="914400" cy="914400"/>
          </a:xfrm>
          <a:prstGeom prst="rect">
            <a:avLst/>
          </a:prstGeom>
        </p:spPr>
      </p:pic>
      <p:sp>
        <p:nvSpPr>
          <p:cNvPr id="73" name="TextBox 72">
            <a:extLst>
              <a:ext uri="{FF2B5EF4-FFF2-40B4-BE49-F238E27FC236}">
                <a16:creationId xmlns:a16="http://schemas.microsoft.com/office/drawing/2014/main" id="{E263289C-B364-4C0E-A2E5-75ED8F13C5F8}"/>
              </a:ext>
            </a:extLst>
          </p:cNvPr>
          <p:cNvSpPr txBox="1"/>
          <p:nvPr/>
        </p:nvSpPr>
        <p:spPr>
          <a:xfrm>
            <a:off x="7404319" y="2298292"/>
            <a:ext cx="1615440" cy="369332"/>
          </a:xfrm>
          <a:prstGeom prst="rect">
            <a:avLst/>
          </a:prstGeom>
          <a:noFill/>
        </p:spPr>
        <p:txBody>
          <a:bodyPr wrap="square" rtlCol="0">
            <a:spAutoFit/>
          </a:bodyPr>
          <a:lstStyle/>
          <a:p>
            <a:pPr algn="ctr"/>
            <a:r>
              <a:rPr lang="en-US" dirty="0"/>
              <a:t>Private key</a:t>
            </a:r>
          </a:p>
        </p:txBody>
      </p:sp>
      <p:sp>
        <p:nvSpPr>
          <p:cNvPr id="74" name="TextBox 73">
            <a:extLst>
              <a:ext uri="{FF2B5EF4-FFF2-40B4-BE49-F238E27FC236}">
                <a16:creationId xmlns:a16="http://schemas.microsoft.com/office/drawing/2014/main" id="{5B6FA14A-56B3-4F11-ABBB-E4951492BC3C}"/>
              </a:ext>
            </a:extLst>
          </p:cNvPr>
          <p:cNvSpPr txBox="1"/>
          <p:nvPr/>
        </p:nvSpPr>
        <p:spPr>
          <a:xfrm>
            <a:off x="8688308" y="1517927"/>
            <a:ext cx="1060595" cy="646331"/>
          </a:xfrm>
          <a:prstGeom prst="rect">
            <a:avLst/>
          </a:prstGeom>
          <a:noFill/>
        </p:spPr>
        <p:txBody>
          <a:bodyPr wrap="square" rtlCol="0">
            <a:spAutoFit/>
          </a:bodyPr>
          <a:lstStyle/>
          <a:p>
            <a:pPr algn="ctr"/>
            <a:r>
              <a:rPr lang="en-US" sz="3600" dirty="0"/>
              <a:t>=</a:t>
            </a:r>
          </a:p>
        </p:txBody>
      </p:sp>
      <p:sp>
        <p:nvSpPr>
          <p:cNvPr id="76" name="TextBox 75">
            <a:extLst>
              <a:ext uri="{FF2B5EF4-FFF2-40B4-BE49-F238E27FC236}">
                <a16:creationId xmlns:a16="http://schemas.microsoft.com/office/drawing/2014/main" id="{6DDC637C-23B6-472D-A01F-4778436779AB}"/>
              </a:ext>
            </a:extLst>
          </p:cNvPr>
          <p:cNvSpPr txBox="1"/>
          <p:nvPr/>
        </p:nvSpPr>
        <p:spPr>
          <a:xfrm>
            <a:off x="9538202" y="2308002"/>
            <a:ext cx="1615440" cy="646331"/>
          </a:xfrm>
          <a:prstGeom prst="rect">
            <a:avLst/>
          </a:prstGeom>
          <a:noFill/>
        </p:spPr>
        <p:txBody>
          <a:bodyPr wrap="square" rtlCol="0">
            <a:spAutoFit/>
          </a:bodyPr>
          <a:lstStyle/>
          <a:p>
            <a:pPr algn="ctr"/>
            <a:r>
              <a:rPr lang="en-US" dirty="0"/>
              <a:t>Digital </a:t>
            </a:r>
          </a:p>
          <a:p>
            <a:pPr algn="ctr"/>
            <a:r>
              <a:rPr lang="en-US" dirty="0"/>
              <a:t>signature</a:t>
            </a:r>
          </a:p>
        </p:txBody>
      </p:sp>
      <p:sp>
        <p:nvSpPr>
          <p:cNvPr id="77" name="TextBox 76">
            <a:extLst>
              <a:ext uri="{FF2B5EF4-FFF2-40B4-BE49-F238E27FC236}">
                <a16:creationId xmlns:a16="http://schemas.microsoft.com/office/drawing/2014/main" id="{8546533D-68C9-46BC-A77E-C196BF1136A4}"/>
              </a:ext>
            </a:extLst>
          </p:cNvPr>
          <p:cNvSpPr txBox="1"/>
          <p:nvPr/>
        </p:nvSpPr>
        <p:spPr>
          <a:xfrm>
            <a:off x="270048" y="1667042"/>
            <a:ext cx="1650436" cy="369332"/>
          </a:xfrm>
          <a:prstGeom prst="rect">
            <a:avLst/>
          </a:prstGeom>
          <a:noFill/>
        </p:spPr>
        <p:txBody>
          <a:bodyPr wrap="square" rtlCol="0">
            <a:spAutoFit/>
          </a:bodyPr>
          <a:lstStyle/>
          <a:p>
            <a:pPr algn="ctr"/>
            <a:r>
              <a:rPr lang="en-US" b="1" dirty="0">
                <a:solidFill>
                  <a:srgbClr val="0070C0"/>
                </a:solidFill>
              </a:rPr>
              <a:t>Sender</a:t>
            </a:r>
          </a:p>
        </p:txBody>
      </p:sp>
      <p:pic>
        <p:nvPicPr>
          <p:cNvPr id="79" name="Graphic 78" descr="Clipboard Badge outline">
            <a:extLst>
              <a:ext uri="{FF2B5EF4-FFF2-40B4-BE49-F238E27FC236}">
                <a16:creationId xmlns:a16="http://schemas.microsoft.com/office/drawing/2014/main" id="{654B384D-77A0-4EE3-97D1-A154104FDC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26544" y="3112685"/>
            <a:ext cx="914400" cy="914400"/>
          </a:xfrm>
          <a:prstGeom prst="rect">
            <a:avLst/>
          </a:prstGeom>
        </p:spPr>
      </p:pic>
      <p:sp>
        <p:nvSpPr>
          <p:cNvPr id="80" name="TextBox 79">
            <a:extLst>
              <a:ext uri="{FF2B5EF4-FFF2-40B4-BE49-F238E27FC236}">
                <a16:creationId xmlns:a16="http://schemas.microsoft.com/office/drawing/2014/main" id="{F4E2E7C6-8343-42AA-ADB5-33542F8A4A59}"/>
              </a:ext>
            </a:extLst>
          </p:cNvPr>
          <p:cNvSpPr txBox="1"/>
          <p:nvPr/>
        </p:nvSpPr>
        <p:spPr>
          <a:xfrm>
            <a:off x="2076024" y="4036795"/>
            <a:ext cx="1615440" cy="646331"/>
          </a:xfrm>
          <a:prstGeom prst="rect">
            <a:avLst/>
          </a:prstGeom>
          <a:noFill/>
        </p:spPr>
        <p:txBody>
          <a:bodyPr wrap="square" rtlCol="0">
            <a:spAutoFit/>
          </a:bodyPr>
          <a:lstStyle/>
          <a:p>
            <a:pPr algn="ctr"/>
            <a:r>
              <a:rPr lang="en-US" dirty="0"/>
              <a:t>Digital </a:t>
            </a:r>
          </a:p>
          <a:p>
            <a:pPr algn="ctr"/>
            <a:r>
              <a:rPr lang="en-US" dirty="0"/>
              <a:t>signature</a:t>
            </a:r>
          </a:p>
        </p:txBody>
      </p:sp>
      <p:sp>
        <p:nvSpPr>
          <p:cNvPr id="82" name="TextBox 81">
            <a:extLst>
              <a:ext uri="{FF2B5EF4-FFF2-40B4-BE49-F238E27FC236}">
                <a16:creationId xmlns:a16="http://schemas.microsoft.com/office/drawing/2014/main" id="{25DB15B6-AB3B-4CFD-9E29-4890E5B1B947}"/>
              </a:ext>
            </a:extLst>
          </p:cNvPr>
          <p:cNvSpPr txBox="1"/>
          <p:nvPr/>
        </p:nvSpPr>
        <p:spPr>
          <a:xfrm>
            <a:off x="3154924" y="3366994"/>
            <a:ext cx="1060595" cy="646331"/>
          </a:xfrm>
          <a:prstGeom prst="rect">
            <a:avLst/>
          </a:prstGeom>
          <a:noFill/>
        </p:spPr>
        <p:txBody>
          <a:bodyPr wrap="square" rtlCol="0">
            <a:spAutoFit/>
          </a:bodyPr>
          <a:lstStyle/>
          <a:p>
            <a:pPr algn="ctr"/>
            <a:r>
              <a:rPr lang="en-US" sz="3600" dirty="0"/>
              <a:t>-</a:t>
            </a:r>
          </a:p>
        </p:txBody>
      </p:sp>
      <p:sp>
        <p:nvSpPr>
          <p:cNvPr id="83" name="TextBox 82">
            <a:extLst>
              <a:ext uri="{FF2B5EF4-FFF2-40B4-BE49-F238E27FC236}">
                <a16:creationId xmlns:a16="http://schemas.microsoft.com/office/drawing/2014/main" id="{08DCF27B-32B4-48B5-A8F5-025F4F6735D8}"/>
              </a:ext>
            </a:extLst>
          </p:cNvPr>
          <p:cNvSpPr txBox="1"/>
          <p:nvPr/>
        </p:nvSpPr>
        <p:spPr>
          <a:xfrm>
            <a:off x="3759040" y="4038579"/>
            <a:ext cx="1615440" cy="369332"/>
          </a:xfrm>
          <a:prstGeom prst="rect">
            <a:avLst/>
          </a:prstGeom>
          <a:noFill/>
        </p:spPr>
        <p:txBody>
          <a:bodyPr wrap="square" rtlCol="0">
            <a:spAutoFit/>
          </a:bodyPr>
          <a:lstStyle/>
          <a:p>
            <a:pPr algn="ctr"/>
            <a:r>
              <a:rPr lang="en-US" dirty="0"/>
              <a:t>Public key</a:t>
            </a:r>
          </a:p>
        </p:txBody>
      </p:sp>
      <p:sp>
        <p:nvSpPr>
          <p:cNvPr id="85" name="TextBox 84">
            <a:extLst>
              <a:ext uri="{FF2B5EF4-FFF2-40B4-BE49-F238E27FC236}">
                <a16:creationId xmlns:a16="http://schemas.microsoft.com/office/drawing/2014/main" id="{1555DD60-F045-40D1-BA17-A547840128A3}"/>
              </a:ext>
            </a:extLst>
          </p:cNvPr>
          <p:cNvSpPr txBox="1"/>
          <p:nvPr/>
        </p:nvSpPr>
        <p:spPr>
          <a:xfrm>
            <a:off x="4844182" y="3347974"/>
            <a:ext cx="1060595" cy="646331"/>
          </a:xfrm>
          <a:prstGeom prst="rect">
            <a:avLst/>
          </a:prstGeom>
          <a:noFill/>
        </p:spPr>
        <p:txBody>
          <a:bodyPr wrap="square" rtlCol="0">
            <a:spAutoFit/>
          </a:bodyPr>
          <a:lstStyle/>
          <a:p>
            <a:pPr algn="ctr"/>
            <a:r>
              <a:rPr lang="en-US" sz="3600" dirty="0"/>
              <a:t>=</a:t>
            </a:r>
          </a:p>
        </p:txBody>
      </p:sp>
      <p:sp>
        <p:nvSpPr>
          <p:cNvPr id="86" name="TextBox 85">
            <a:extLst>
              <a:ext uri="{FF2B5EF4-FFF2-40B4-BE49-F238E27FC236}">
                <a16:creationId xmlns:a16="http://schemas.microsoft.com/office/drawing/2014/main" id="{B3E8C0E5-258E-4BDE-85F2-D7802E12D64F}"/>
              </a:ext>
            </a:extLst>
          </p:cNvPr>
          <p:cNvSpPr txBox="1"/>
          <p:nvPr/>
        </p:nvSpPr>
        <p:spPr>
          <a:xfrm>
            <a:off x="5653345" y="3344067"/>
            <a:ext cx="1177754" cy="707886"/>
          </a:xfrm>
          <a:prstGeom prst="rect">
            <a:avLst/>
          </a:prstGeom>
          <a:noFill/>
        </p:spPr>
        <p:txBody>
          <a:bodyPr wrap="square" rtlCol="0">
            <a:spAutoFit/>
          </a:bodyPr>
          <a:lstStyle/>
          <a:p>
            <a:pPr algn="ctr"/>
            <a:r>
              <a:rPr lang="en-US" sz="500" dirty="0">
                <a:solidFill>
                  <a:schemeClr val="accent5">
                    <a:lumMod val="75000"/>
                  </a:schemeClr>
                </a:solidFill>
              </a:rPr>
              <a:t>abcsdefghiklmnopqrstuvxyz</a:t>
            </a:r>
          </a:p>
          <a:p>
            <a:pPr algn="ctr"/>
            <a:r>
              <a:rPr lang="en-US" sz="500" dirty="0">
                <a:solidFill>
                  <a:schemeClr val="accent5">
                    <a:lumMod val="75000"/>
                  </a:schemeClr>
                </a:solidFill>
              </a:rPr>
              <a:t>abcsdefghiklmnopqrstuvxyz</a:t>
            </a:r>
          </a:p>
          <a:p>
            <a:pPr algn="ctr"/>
            <a:r>
              <a:rPr lang="en-US" sz="500" dirty="0">
                <a:solidFill>
                  <a:schemeClr val="accent5">
                    <a:lumMod val="75000"/>
                  </a:schemeClr>
                </a:solidFill>
              </a:rPr>
              <a:t>abcsdefghiklmnopqrstuvxyz</a:t>
            </a:r>
          </a:p>
          <a:p>
            <a:pPr algn="ctr"/>
            <a:r>
              <a:rPr lang="en-US" sz="500" dirty="0">
                <a:solidFill>
                  <a:schemeClr val="accent5">
                    <a:lumMod val="75000"/>
                  </a:schemeClr>
                </a:solidFill>
              </a:rPr>
              <a:t>abcsdefghiklmnopqrstuvxyz</a:t>
            </a:r>
          </a:p>
          <a:p>
            <a:pPr algn="ctr"/>
            <a:r>
              <a:rPr lang="en-US" sz="500" dirty="0">
                <a:solidFill>
                  <a:schemeClr val="accent5">
                    <a:lumMod val="75000"/>
                  </a:schemeClr>
                </a:solidFill>
              </a:rPr>
              <a:t>abcsdefghiklmnopqrstuvxyz</a:t>
            </a:r>
          </a:p>
          <a:p>
            <a:pPr algn="ctr"/>
            <a:r>
              <a:rPr lang="en-US" sz="500" dirty="0">
                <a:solidFill>
                  <a:schemeClr val="accent5">
                    <a:lumMod val="75000"/>
                  </a:schemeClr>
                </a:solidFill>
              </a:rPr>
              <a:t>abcsdefghiklmnopqrstuvxyz</a:t>
            </a:r>
          </a:p>
          <a:p>
            <a:pPr algn="ctr"/>
            <a:r>
              <a:rPr lang="en-US" sz="500" dirty="0">
                <a:solidFill>
                  <a:schemeClr val="accent5">
                    <a:lumMod val="75000"/>
                  </a:schemeClr>
                </a:solidFill>
              </a:rPr>
              <a:t>abcsdefghiklmnopqrstuvxyz</a:t>
            </a:r>
          </a:p>
          <a:p>
            <a:pPr algn="ctr"/>
            <a:r>
              <a:rPr lang="en-US" sz="500" dirty="0">
                <a:solidFill>
                  <a:schemeClr val="accent5">
                    <a:lumMod val="75000"/>
                  </a:schemeClr>
                </a:solidFill>
              </a:rPr>
              <a:t>abcsdefghiklmnopqrstuvxyz</a:t>
            </a:r>
          </a:p>
        </p:txBody>
      </p:sp>
      <p:sp>
        <p:nvSpPr>
          <p:cNvPr id="89" name="TextBox 88">
            <a:extLst>
              <a:ext uri="{FF2B5EF4-FFF2-40B4-BE49-F238E27FC236}">
                <a16:creationId xmlns:a16="http://schemas.microsoft.com/office/drawing/2014/main" id="{09B8164F-D556-4CA2-A5F2-A45C527F921C}"/>
              </a:ext>
            </a:extLst>
          </p:cNvPr>
          <p:cNvSpPr txBox="1"/>
          <p:nvPr/>
        </p:nvSpPr>
        <p:spPr>
          <a:xfrm>
            <a:off x="268567" y="4402125"/>
            <a:ext cx="1650436" cy="369332"/>
          </a:xfrm>
          <a:prstGeom prst="rect">
            <a:avLst/>
          </a:prstGeom>
          <a:noFill/>
        </p:spPr>
        <p:txBody>
          <a:bodyPr wrap="square" rtlCol="0">
            <a:spAutoFit/>
          </a:bodyPr>
          <a:lstStyle/>
          <a:p>
            <a:pPr algn="ctr"/>
            <a:r>
              <a:rPr lang="en-US" b="1" dirty="0">
                <a:solidFill>
                  <a:srgbClr val="0070C0"/>
                </a:solidFill>
              </a:rPr>
              <a:t>Receiver</a:t>
            </a:r>
          </a:p>
        </p:txBody>
      </p:sp>
      <p:pic>
        <p:nvPicPr>
          <p:cNvPr id="90" name="Graphic 89" descr="Document outline">
            <a:extLst>
              <a:ext uri="{FF2B5EF4-FFF2-40B4-BE49-F238E27FC236}">
                <a16:creationId xmlns:a16="http://schemas.microsoft.com/office/drawing/2014/main" id="{813D37E5-959E-431B-B822-2E9B38F393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5062" y="4895216"/>
            <a:ext cx="914400" cy="914400"/>
          </a:xfrm>
          <a:prstGeom prst="rect">
            <a:avLst/>
          </a:prstGeom>
        </p:spPr>
      </p:pic>
      <p:sp>
        <p:nvSpPr>
          <p:cNvPr id="91" name="TextBox 90">
            <a:extLst>
              <a:ext uri="{FF2B5EF4-FFF2-40B4-BE49-F238E27FC236}">
                <a16:creationId xmlns:a16="http://schemas.microsoft.com/office/drawing/2014/main" id="{E94007C7-4301-4B1D-91EE-00FD1F718CBC}"/>
              </a:ext>
            </a:extLst>
          </p:cNvPr>
          <p:cNvSpPr txBox="1"/>
          <p:nvPr/>
        </p:nvSpPr>
        <p:spPr>
          <a:xfrm>
            <a:off x="2331964" y="5954267"/>
            <a:ext cx="1060595" cy="369332"/>
          </a:xfrm>
          <a:prstGeom prst="rect">
            <a:avLst/>
          </a:prstGeom>
          <a:noFill/>
        </p:spPr>
        <p:txBody>
          <a:bodyPr wrap="square" rtlCol="0">
            <a:spAutoFit/>
          </a:bodyPr>
          <a:lstStyle/>
          <a:p>
            <a:pPr algn="ctr"/>
            <a:r>
              <a:rPr lang="en-US" dirty="0"/>
              <a:t>Data</a:t>
            </a:r>
          </a:p>
        </p:txBody>
      </p:sp>
      <p:sp>
        <p:nvSpPr>
          <p:cNvPr id="94" name="TextBox 93">
            <a:extLst>
              <a:ext uri="{FF2B5EF4-FFF2-40B4-BE49-F238E27FC236}">
                <a16:creationId xmlns:a16="http://schemas.microsoft.com/office/drawing/2014/main" id="{78127F31-F1E5-40BB-A892-014F902667A0}"/>
              </a:ext>
            </a:extLst>
          </p:cNvPr>
          <p:cNvSpPr txBox="1"/>
          <p:nvPr/>
        </p:nvSpPr>
        <p:spPr>
          <a:xfrm>
            <a:off x="3150650" y="5089049"/>
            <a:ext cx="1060595" cy="646331"/>
          </a:xfrm>
          <a:prstGeom prst="rect">
            <a:avLst/>
          </a:prstGeom>
          <a:noFill/>
        </p:spPr>
        <p:txBody>
          <a:bodyPr wrap="square" rtlCol="0">
            <a:spAutoFit/>
          </a:bodyPr>
          <a:lstStyle/>
          <a:p>
            <a:pPr algn="ctr"/>
            <a:r>
              <a:rPr lang="en-US" sz="3600" dirty="0"/>
              <a:t>+</a:t>
            </a:r>
          </a:p>
        </p:txBody>
      </p:sp>
      <p:sp>
        <p:nvSpPr>
          <p:cNvPr id="98" name="TextBox 97">
            <a:extLst>
              <a:ext uri="{FF2B5EF4-FFF2-40B4-BE49-F238E27FC236}">
                <a16:creationId xmlns:a16="http://schemas.microsoft.com/office/drawing/2014/main" id="{E5FBC6F6-B741-45F1-A6D4-28C9599F34BB}"/>
              </a:ext>
            </a:extLst>
          </p:cNvPr>
          <p:cNvSpPr txBox="1"/>
          <p:nvPr/>
        </p:nvSpPr>
        <p:spPr>
          <a:xfrm>
            <a:off x="5653345" y="1481634"/>
            <a:ext cx="1177754" cy="707886"/>
          </a:xfrm>
          <a:prstGeom prst="rect">
            <a:avLst/>
          </a:prstGeom>
          <a:noFill/>
        </p:spPr>
        <p:txBody>
          <a:bodyPr wrap="square" rtlCol="0">
            <a:spAutoFit/>
          </a:bodyPr>
          <a:lstStyle/>
          <a:p>
            <a:pPr algn="ctr"/>
            <a:r>
              <a:rPr lang="en-US" sz="500" dirty="0"/>
              <a:t>abcsdefghiklmnopqrstuvxyz</a:t>
            </a:r>
          </a:p>
          <a:p>
            <a:pPr algn="ctr"/>
            <a:r>
              <a:rPr lang="en-US" sz="500" dirty="0"/>
              <a:t>abcsdefghiklmnopqrstuvxyz</a:t>
            </a:r>
          </a:p>
          <a:p>
            <a:pPr algn="ctr"/>
            <a:r>
              <a:rPr lang="en-US" sz="500" dirty="0"/>
              <a:t>abcsdefghiklmnopqrstuvxyz</a:t>
            </a:r>
          </a:p>
          <a:p>
            <a:pPr algn="ctr"/>
            <a:r>
              <a:rPr lang="en-US" sz="500" dirty="0"/>
              <a:t>abcsdefghiklmnopqrstuvxyz</a:t>
            </a:r>
          </a:p>
          <a:p>
            <a:pPr algn="ctr"/>
            <a:r>
              <a:rPr lang="en-US" sz="500" dirty="0"/>
              <a:t>abcsdefghiklmnopqrstuvxyz</a:t>
            </a:r>
          </a:p>
          <a:p>
            <a:pPr algn="ctr"/>
            <a:r>
              <a:rPr lang="en-US" sz="500" dirty="0"/>
              <a:t>abcsdefghiklmnopqrstuvxyz</a:t>
            </a:r>
          </a:p>
          <a:p>
            <a:pPr algn="ctr"/>
            <a:r>
              <a:rPr lang="en-US" sz="500" dirty="0"/>
              <a:t>abcsdefghiklmnopqrstuvxyz</a:t>
            </a:r>
          </a:p>
          <a:p>
            <a:pPr algn="ctr"/>
            <a:r>
              <a:rPr lang="en-US" sz="500" dirty="0"/>
              <a:t>abcsdefghiklmnopqrstuvxyz</a:t>
            </a:r>
          </a:p>
        </p:txBody>
      </p:sp>
      <p:sp>
        <p:nvSpPr>
          <p:cNvPr id="99" name="TextBox 98">
            <a:extLst>
              <a:ext uri="{FF2B5EF4-FFF2-40B4-BE49-F238E27FC236}">
                <a16:creationId xmlns:a16="http://schemas.microsoft.com/office/drawing/2014/main" id="{CA35F3BB-886A-41EA-9F11-5A535807D8FF}"/>
              </a:ext>
            </a:extLst>
          </p:cNvPr>
          <p:cNvSpPr txBox="1"/>
          <p:nvPr/>
        </p:nvSpPr>
        <p:spPr>
          <a:xfrm>
            <a:off x="5711925" y="2317960"/>
            <a:ext cx="1060595" cy="646331"/>
          </a:xfrm>
          <a:prstGeom prst="rect">
            <a:avLst/>
          </a:prstGeom>
          <a:noFill/>
        </p:spPr>
        <p:txBody>
          <a:bodyPr wrap="square" rtlCol="0">
            <a:spAutoFit/>
          </a:bodyPr>
          <a:lstStyle/>
          <a:p>
            <a:pPr algn="ctr"/>
            <a:r>
              <a:rPr lang="en-US" dirty="0"/>
              <a:t>Data Hash</a:t>
            </a:r>
          </a:p>
        </p:txBody>
      </p:sp>
      <p:sp>
        <p:nvSpPr>
          <p:cNvPr id="100" name="TextBox 99">
            <a:extLst>
              <a:ext uri="{FF2B5EF4-FFF2-40B4-BE49-F238E27FC236}">
                <a16:creationId xmlns:a16="http://schemas.microsoft.com/office/drawing/2014/main" id="{38ACACEB-CA24-4649-8A76-1915F975C27A}"/>
              </a:ext>
            </a:extLst>
          </p:cNvPr>
          <p:cNvSpPr txBox="1"/>
          <p:nvPr/>
        </p:nvSpPr>
        <p:spPr>
          <a:xfrm>
            <a:off x="4815868" y="1533216"/>
            <a:ext cx="1060595" cy="646331"/>
          </a:xfrm>
          <a:prstGeom prst="rect">
            <a:avLst/>
          </a:prstGeom>
          <a:noFill/>
        </p:spPr>
        <p:txBody>
          <a:bodyPr wrap="square" rtlCol="0">
            <a:spAutoFit/>
          </a:bodyPr>
          <a:lstStyle/>
          <a:p>
            <a:pPr algn="ctr"/>
            <a:r>
              <a:rPr lang="en-US" sz="3600" dirty="0"/>
              <a:t>=</a:t>
            </a:r>
          </a:p>
        </p:txBody>
      </p:sp>
      <p:sp>
        <p:nvSpPr>
          <p:cNvPr id="50" name="Pentagon 49">
            <a:extLst>
              <a:ext uri="{FF2B5EF4-FFF2-40B4-BE49-F238E27FC236}">
                <a16:creationId xmlns:a16="http://schemas.microsoft.com/office/drawing/2014/main" id="{DA9C1586-C246-46CE-978E-6B0C80EA8A23}"/>
              </a:ext>
            </a:extLst>
          </p:cNvPr>
          <p:cNvSpPr/>
          <p:nvPr/>
        </p:nvSpPr>
        <p:spPr>
          <a:xfrm>
            <a:off x="4076969" y="1422621"/>
            <a:ext cx="828173" cy="752254"/>
          </a:xfrm>
          <a:prstGeom prst="pentagon">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1ADEB60D-965B-40DD-9D44-31798B63841A}"/>
              </a:ext>
            </a:extLst>
          </p:cNvPr>
          <p:cNvSpPr txBox="1"/>
          <p:nvPr/>
        </p:nvSpPr>
        <p:spPr>
          <a:xfrm>
            <a:off x="5679784" y="4089954"/>
            <a:ext cx="1060595" cy="646331"/>
          </a:xfrm>
          <a:prstGeom prst="rect">
            <a:avLst/>
          </a:prstGeom>
          <a:noFill/>
        </p:spPr>
        <p:txBody>
          <a:bodyPr wrap="square" rtlCol="0">
            <a:spAutoFit/>
          </a:bodyPr>
          <a:lstStyle/>
          <a:p>
            <a:pPr algn="ctr"/>
            <a:r>
              <a:rPr lang="en-US" dirty="0"/>
              <a:t>Data Hash</a:t>
            </a:r>
          </a:p>
        </p:txBody>
      </p:sp>
      <p:sp>
        <p:nvSpPr>
          <p:cNvPr id="102" name="TextBox 101">
            <a:extLst>
              <a:ext uri="{FF2B5EF4-FFF2-40B4-BE49-F238E27FC236}">
                <a16:creationId xmlns:a16="http://schemas.microsoft.com/office/drawing/2014/main" id="{2C52F7D3-5D3A-4C01-B2CD-C2D5D6DECBA1}"/>
              </a:ext>
            </a:extLst>
          </p:cNvPr>
          <p:cNvSpPr txBox="1"/>
          <p:nvPr/>
        </p:nvSpPr>
        <p:spPr>
          <a:xfrm>
            <a:off x="3877142" y="5952701"/>
            <a:ext cx="1060595" cy="369332"/>
          </a:xfrm>
          <a:prstGeom prst="rect">
            <a:avLst/>
          </a:prstGeom>
          <a:noFill/>
        </p:spPr>
        <p:txBody>
          <a:bodyPr wrap="square" rtlCol="0">
            <a:spAutoFit/>
          </a:bodyPr>
          <a:lstStyle/>
          <a:p>
            <a:pPr algn="ctr"/>
            <a:r>
              <a:rPr lang="en-US" dirty="0"/>
              <a:t>Hash</a:t>
            </a:r>
          </a:p>
        </p:txBody>
      </p:sp>
      <p:sp>
        <p:nvSpPr>
          <p:cNvPr id="103" name="Pentagon 102">
            <a:extLst>
              <a:ext uri="{FF2B5EF4-FFF2-40B4-BE49-F238E27FC236}">
                <a16:creationId xmlns:a16="http://schemas.microsoft.com/office/drawing/2014/main" id="{B41EE070-9A87-4C46-AE43-207CC96D7784}"/>
              </a:ext>
            </a:extLst>
          </p:cNvPr>
          <p:cNvSpPr/>
          <p:nvPr/>
        </p:nvSpPr>
        <p:spPr>
          <a:xfrm>
            <a:off x="3990746" y="5057362"/>
            <a:ext cx="828173" cy="752254"/>
          </a:xfrm>
          <a:prstGeom prst="pentagon">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DA0BD326-AD24-42B2-8B29-B44FB2122898}"/>
              </a:ext>
            </a:extLst>
          </p:cNvPr>
          <p:cNvSpPr txBox="1"/>
          <p:nvPr/>
        </p:nvSpPr>
        <p:spPr>
          <a:xfrm>
            <a:off x="4876323" y="4993400"/>
            <a:ext cx="1060595" cy="646331"/>
          </a:xfrm>
          <a:prstGeom prst="rect">
            <a:avLst/>
          </a:prstGeom>
          <a:noFill/>
        </p:spPr>
        <p:txBody>
          <a:bodyPr wrap="square" rtlCol="0">
            <a:spAutoFit/>
          </a:bodyPr>
          <a:lstStyle/>
          <a:p>
            <a:pPr algn="ctr"/>
            <a:r>
              <a:rPr lang="en-US" sz="3600" dirty="0"/>
              <a:t>=</a:t>
            </a:r>
          </a:p>
        </p:txBody>
      </p:sp>
      <p:sp>
        <p:nvSpPr>
          <p:cNvPr id="105" name="TextBox 104">
            <a:extLst>
              <a:ext uri="{FF2B5EF4-FFF2-40B4-BE49-F238E27FC236}">
                <a16:creationId xmlns:a16="http://schemas.microsoft.com/office/drawing/2014/main" id="{989197E3-156A-4C81-848B-BBF79FE552E6}"/>
              </a:ext>
            </a:extLst>
          </p:cNvPr>
          <p:cNvSpPr txBox="1"/>
          <p:nvPr/>
        </p:nvSpPr>
        <p:spPr>
          <a:xfrm>
            <a:off x="5653345" y="4986130"/>
            <a:ext cx="1177754" cy="707886"/>
          </a:xfrm>
          <a:prstGeom prst="rect">
            <a:avLst/>
          </a:prstGeom>
          <a:noFill/>
        </p:spPr>
        <p:txBody>
          <a:bodyPr wrap="square" rtlCol="0">
            <a:spAutoFit/>
          </a:bodyPr>
          <a:lstStyle/>
          <a:p>
            <a:pPr algn="ctr"/>
            <a:r>
              <a:rPr lang="en-US" sz="500" dirty="0">
                <a:solidFill>
                  <a:schemeClr val="tx2">
                    <a:lumMod val="60000"/>
                    <a:lumOff val="40000"/>
                  </a:schemeClr>
                </a:solidFill>
              </a:rPr>
              <a:t>abcsdefghiklmnopqrstuvxyz</a:t>
            </a:r>
          </a:p>
          <a:p>
            <a:pPr algn="ctr"/>
            <a:r>
              <a:rPr lang="en-US" sz="500" dirty="0">
                <a:solidFill>
                  <a:schemeClr val="tx2">
                    <a:lumMod val="60000"/>
                    <a:lumOff val="40000"/>
                  </a:schemeClr>
                </a:solidFill>
              </a:rPr>
              <a:t>abcsdefghiklmnopqrstuvxyz</a:t>
            </a:r>
          </a:p>
          <a:p>
            <a:pPr algn="ctr"/>
            <a:r>
              <a:rPr lang="en-US" sz="500" dirty="0">
                <a:solidFill>
                  <a:schemeClr val="tx2">
                    <a:lumMod val="60000"/>
                    <a:lumOff val="40000"/>
                  </a:schemeClr>
                </a:solidFill>
              </a:rPr>
              <a:t>abcsdefghiklmnopqrstuvxyz</a:t>
            </a:r>
          </a:p>
          <a:p>
            <a:pPr algn="ctr"/>
            <a:r>
              <a:rPr lang="en-US" sz="500" dirty="0">
                <a:solidFill>
                  <a:schemeClr val="tx2">
                    <a:lumMod val="60000"/>
                    <a:lumOff val="40000"/>
                  </a:schemeClr>
                </a:solidFill>
              </a:rPr>
              <a:t>abcsdefghiklmnopqrstuvxyz</a:t>
            </a:r>
          </a:p>
          <a:p>
            <a:pPr algn="ctr"/>
            <a:r>
              <a:rPr lang="en-US" sz="500" dirty="0">
                <a:solidFill>
                  <a:schemeClr val="tx2">
                    <a:lumMod val="60000"/>
                    <a:lumOff val="40000"/>
                  </a:schemeClr>
                </a:solidFill>
              </a:rPr>
              <a:t>abcsdefghiklmnopqrstuvxyz</a:t>
            </a:r>
          </a:p>
          <a:p>
            <a:pPr algn="ctr"/>
            <a:r>
              <a:rPr lang="en-US" sz="500" dirty="0">
                <a:solidFill>
                  <a:schemeClr val="tx2">
                    <a:lumMod val="60000"/>
                    <a:lumOff val="40000"/>
                  </a:schemeClr>
                </a:solidFill>
              </a:rPr>
              <a:t>abcsdefghiklmnopqrstuvxyz</a:t>
            </a:r>
          </a:p>
          <a:p>
            <a:pPr algn="ctr"/>
            <a:r>
              <a:rPr lang="en-US" sz="500" dirty="0">
                <a:solidFill>
                  <a:schemeClr val="tx2">
                    <a:lumMod val="60000"/>
                    <a:lumOff val="40000"/>
                  </a:schemeClr>
                </a:solidFill>
              </a:rPr>
              <a:t>abcsdefghiklmnopqrstuvxyz</a:t>
            </a:r>
          </a:p>
          <a:p>
            <a:pPr algn="ctr"/>
            <a:r>
              <a:rPr lang="en-US" sz="500" dirty="0">
                <a:solidFill>
                  <a:schemeClr val="tx2">
                    <a:lumMod val="60000"/>
                    <a:lumOff val="40000"/>
                  </a:schemeClr>
                </a:solidFill>
              </a:rPr>
              <a:t>abcsdefghiklmnopqrstuvxyz</a:t>
            </a:r>
          </a:p>
        </p:txBody>
      </p:sp>
      <p:sp>
        <p:nvSpPr>
          <p:cNvPr id="106" name="TextBox 105">
            <a:extLst>
              <a:ext uri="{FF2B5EF4-FFF2-40B4-BE49-F238E27FC236}">
                <a16:creationId xmlns:a16="http://schemas.microsoft.com/office/drawing/2014/main" id="{45ACB710-C47C-4004-AF5D-D96DAD1BB03A}"/>
              </a:ext>
            </a:extLst>
          </p:cNvPr>
          <p:cNvSpPr txBox="1"/>
          <p:nvPr/>
        </p:nvSpPr>
        <p:spPr>
          <a:xfrm>
            <a:off x="5711925" y="5735380"/>
            <a:ext cx="1060595" cy="646331"/>
          </a:xfrm>
          <a:prstGeom prst="rect">
            <a:avLst/>
          </a:prstGeom>
          <a:noFill/>
        </p:spPr>
        <p:txBody>
          <a:bodyPr wrap="square" rtlCol="0">
            <a:spAutoFit/>
          </a:bodyPr>
          <a:lstStyle/>
          <a:p>
            <a:pPr algn="ctr"/>
            <a:r>
              <a:rPr lang="en-US" dirty="0"/>
              <a:t>Data Hash</a:t>
            </a:r>
          </a:p>
        </p:txBody>
      </p:sp>
      <p:sp>
        <p:nvSpPr>
          <p:cNvPr id="51" name="Right Brace 50">
            <a:extLst>
              <a:ext uri="{FF2B5EF4-FFF2-40B4-BE49-F238E27FC236}">
                <a16:creationId xmlns:a16="http://schemas.microsoft.com/office/drawing/2014/main" id="{88005FBE-04C2-4999-87D2-5DC7D47DF63B}"/>
              </a:ext>
            </a:extLst>
          </p:cNvPr>
          <p:cNvSpPr/>
          <p:nvPr/>
        </p:nvSpPr>
        <p:spPr>
          <a:xfrm>
            <a:off x="6949440" y="3344067"/>
            <a:ext cx="512198" cy="267573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TextBox 106">
            <a:extLst>
              <a:ext uri="{FF2B5EF4-FFF2-40B4-BE49-F238E27FC236}">
                <a16:creationId xmlns:a16="http://schemas.microsoft.com/office/drawing/2014/main" id="{22B4AFA3-AC76-4C8A-966F-DCE89C32E496}"/>
              </a:ext>
            </a:extLst>
          </p:cNvPr>
          <p:cNvSpPr txBox="1"/>
          <p:nvPr/>
        </p:nvSpPr>
        <p:spPr>
          <a:xfrm>
            <a:off x="7699799" y="4263625"/>
            <a:ext cx="2761278" cy="646331"/>
          </a:xfrm>
          <a:prstGeom prst="rect">
            <a:avLst/>
          </a:prstGeom>
          <a:noFill/>
        </p:spPr>
        <p:txBody>
          <a:bodyPr wrap="square" rtlCol="0">
            <a:spAutoFit/>
          </a:bodyPr>
          <a:lstStyle/>
          <a:p>
            <a:pPr algn="ctr"/>
            <a:r>
              <a:rPr lang="en-US" dirty="0"/>
              <a:t>Must be identical or else will be rejected</a:t>
            </a:r>
          </a:p>
        </p:txBody>
      </p:sp>
    </p:spTree>
    <p:extLst>
      <p:ext uri="{BB962C8B-B14F-4D97-AF65-F5344CB8AC3E}">
        <p14:creationId xmlns:p14="http://schemas.microsoft.com/office/powerpoint/2010/main" val="2282291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A1EDBD-6AFB-45F2-8932-E8F8CCD21CAB}"/>
              </a:ext>
            </a:extLst>
          </p:cNvPr>
          <p:cNvSpPr>
            <a:spLocks noGrp="1"/>
          </p:cNvSpPr>
          <p:nvPr>
            <p:ph type="title"/>
          </p:nvPr>
        </p:nvSpPr>
        <p:spPr/>
        <p:txBody>
          <a:bodyPr/>
          <a:lstStyle/>
          <a:p>
            <a:r>
              <a:rPr lang="en-US" dirty="0"/>
              <a:t>Abstract</a:t>
            </a:r>
          </a:p>
        </p:txBody>
      </p:sp>
      <p:sp>
        <p:nvSpPr>
          <p:cNvPr id="6" name="Text Placeholder 5">
            <a:extLst>
              <a:ext uri="{FF2B5EF4-FFF2-40B4-BE49-F238E27FC236}">
                <a16:creationId xmlns:a16="http://schemas.microsoft.com/office/drawing/2014/main" id="{EEF6222F-496A-4AFB-9777-6D889FE3B321}"/>
              </a:ext>
            </a:extLst>
          </p:cNvPr>
          <p:cNvSpPr>
            <a:spLocks noGrp="1"/>
          </p:cNvSpPr>
          <p:nvPr>
            <p:ph type="body" idx="1"/>
          </p:nvPr>
        </p:nvSpPr>
        <p:spPr/>
        <p:txBody>
          <a:bodyPr/>
          <a:lstStyle/>
          <a:p>
            <a:pPr marL="1143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Interested in Web3, blockchain, cryptocurrencies or NFT's but overwhelmed by the options on where to begin your developer journey? </a:t>
            </a:r>
          </a:p>
          <a:p>
            <a:pPr marL="11430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1143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Attend this fully hands-on, highly interactive session to get a comprehensive understanding of what developing solutions for Web3 involves. </a:t>
            </a:r>
          </a:p>
          <a:p>
            <a:pPr marL="11430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1143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We'll begin with the fundamental concepts you need to know regardless of which blockchain project strikes your fancy. </a:t>
            </a:r>
          </a:p>
          <a:p>
            <a:pPr marL="11430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1143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you'll get an overview of the various ledger services available on Azure, before diving into building your own smart contracts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dApps</a:t>
            </a:r>
            <a:r>
              <a:rPr lang="en-US" sz="1800" dirty="0">
                <a:effectLst/>
                <a:latin typeface="Calibri" panose="020F0502020204030204" pitchFamily="34" charset="0"/>
                <a:ea typeface="Calibri" panose="020F0502020204030204" pitchFamily="34" charset="0"/>
                <a:cs typeface="Times New Roman" panose="02020603050405020304" pitchFamily="18" charset="0"/>
              </a:rPr>
              <a:t> using familiar tools like Visual Studio Code against the latest and most popular blockchains including Solana, Cardano, Avalanche, Polkadot, Polygon and Cosmos. </a:t>
            </a:r>
          </a:p>
          <a:p>
            <a:pPr marL="11430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1143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You'll leave having gained cross-cutting knowledge on the architectures, tools and programming languages you need to use to succeed in developing Web3 solutions.</a:t>
            </a:r>
          </a:p>
          <a:p>
            <a:pPr marL="114300" indent="0">
              <a:buNone/>
            </a:pPr>
            <a:endParaRPr lang="en-US" dirty="0"/>
          </a:p>
        </p:txBody>
      </p:sp>
    </p:spTree>
    <p:extLst>
      <p:ext uri="{BB962C8B-B14F-4D97-AF65-F5344CB8AC3E}">
        <p14:creationId xmlns:p14="http://schemas.microsoft.com/office/powerpoint/2010/main" val="3329577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B1B558-BF82-4E7F-94CF-BE2882BCE50E}"/>
              </a:ext>
            </a:extLst>
          </p:cNvPr>
          <p:cNvSpPr/>
          <p:nvPr/>
        </p:nvSpPr>
        <p:spPr>
          <a:xfrm>
            <a:off x="6539345" y="1829430"/>
            <a:ext cx="5652655" cy="8115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D3B008-538C-4221-B6CC-D50EE1A24CF8}"/>
              </a:ext>
            </a:extLst>
          </p:cNvPr>
          <p:cNvSpPr/>
          <p:nvPr/>
        </p:nvSpPr>
        <p:spPr>
          <a:xfrm>
            <a:off x="0" y="1829430"/>
            <a:ext cx="5652655" cy="811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BDE7C79-9AD0-4B95-88DD-33F7D8E1976E}"/>
              </a:ext>
            </a:extLst>
          </p:cNvPr>
          <p:cNvCxnSpPr>
            <a:cxnSpLocks/>
          </p:cNvCxnSpPr>
          <p:nvPr/>
        </p:nvCxnSpPr>
        <p:spPr>
          <a:xfrm>
            <a:off x="6096000" y="1828800"/>
            <a:ext cx="0" cy="411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30</a:t>
            </a:fld>
            <a:endParaRPr lang="en-US"/>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2905066"/>
            <a:ext cx="4912534" cy="3038534"/>
          </a:xfrm>
        </p:spPr>
        <p:txBody>
          <a:bodyPr>
            <a:normAutofit/>
          </a:bodyPr>
          <a:lstStyle/>
          <a:p>
            <a:r>
              <a:rPr lang="en-US" dirty="0"/>
              <a:t>Rug pools</a:t>
            </a:r>
          </a:p>
          <a:p>
            <a:r>
              <a:rPr lang="en-US" dirty="0"/>
              <a:t>Air Drops</a:t>
            </a:r>
          </a:p>
          <a:p>
            <a:r>
              <a:rPr lang="en-US" dirty="0"/>
              <a:t>Scam Tokens</a:t>
            </a:r>
          </a:p>
          <a:p>
            <a:r>
              <a:rPr lang="en-US" dirty="0"/>
              <a:t>Software Bugs</a:t>
            </a:r>
          </a:p>
          <a:p>
            <a:r>
              <a:rPr lang="en-US" dirty="0"/>
              <a:t>Project Abandonment</a:t>
            </a:r>
          </a:p>
          <a:p>
            <a:r>
              <a:rPr lang="en-US" dirty="0"/>
              <a:t>Migrators </a:t>
            </a:r>
          </a:p>
        </p:txBody>
      </p:sp>
      <p:sp>
        <p:nvSpPr>
          <p:cNvPr id="7" name="Content Placeholder 6">
            <a:extLst>
              <a:ext uri="{FF2B5EF4-FFF2-40B4-BE49-F238E27FC236}">
                <a16:creationId xmlns:a16="http://schemas.microsoft.com/office/drawing/2014/main" id="{0D2D3EC8-50BA-4FD9-A167-BD69E36816F8}"/>
              </a:ext>
            </a:extLst>
          </p:cNvPr>
          <p:cNvSpPr>
            <a:spLocks noGrp="1"/>
          </p:cNvSpPr>
          <p:nvPr>
            <p:ph type="body" sz="quarter" idx="16"/>
          </p:nvPr>
        </p:nvSpPr>
        <p:spPr>
          <a:xfrm>
            <a:off x="647700" y="1828800"/>
            <a:ext cx="4912534" cy="795130"/>
          </a:xfrm>
        </p:spPr>
        <p:txBody>
          <a:bodyPr>
            <a:normAutofit/>
          </a:bodyPr>
          <a:lstStyle/>
          <a:p>
            <a:r>
              <a:rPr lang="en-US" dirty="0"/>
              <a:t>Types of Fraud</a:t>
            </a:r>
          </a:p>
        </p:txBody>
      </p:sp>
      <p:sp>
        <p:nvSpPr>
          <p:cNvPr id="2" name="Content Placeholder 1">
            <a:extLst>
              <a:ext uri="{FF2B5EF4-FFF2-40B4-BE49-F238E27FC236}">
                <a16:creationId xmlns:a16="http://schemas.microsoft.com/office/drawing/2014/main" id="{FFF8E607-DEFA-4726-9900-BF36257F57CE}"/>
              </a:ext>
            </a:extLst>
          </p:cNvPr>
          <p:cNvSpPr>
            <a:spLocks noGrp="1"/>
          </p:cNvSpPr>
          <p:nvPr>
            <p:ph type="body" sz="quarter" idx="17"/>
          </p:nvPr>
        </p:nvSpPr>
        <p:spPr>
          <a:xfrm>
            <a:off x="6631766" y="2905066"/>
            <a:ext cx="4912534" cy="3038534"/>
          </a:xfrm>
        </p:spPr>
        <p:txBody>
          <a:bodyPr>
            <a:normAutofit/>
          </a:bodyPr>
          <a:lstStyle/>
          <a:p>
            <a:r>
              <a:rPr lang="en-US" dirty="0"/>
              <a:t>RugDoc.io</a:t>
            </a:r>
          </a:p>
          <a:p>
            <a:pPr lvl="1"/>
            <a:r>
              <a:rPr lang="en-US" dirty="0"/>
              <a:t>Smart Contract auditing</a:t>
            </a:r>
          </a:p>
          <a:p>
            <a:pPr lvl="1"/>
            <a:r>
              <a:rPr lang="en-US" dirty="0"/>
              <a:t>Launch Calendar (and project rating)</a:t>
            </a:r>
          </a:p>
          <a:p>
            <a:pPr lvl="1"/>
            <a:r>
              <a:rPr lang="en-US" dirty="0"/>
              <a:t>Tools to break up LP tokens, perform emergency withdraws, check for scam tokens</a:t>
            </a:r>
          </a:p>
          <a:p>
            <a:pPr lvl="1"/>
            <a:r>
              <a:rPr lang="en-US" dirty="0"/>
              <a:t>They just Diff contracts</a:t>
            </a:r>
          </a:p>
          <a:p>
            <a:pPr lvl="1"/>
            <a:r>
              <a:rPr lang="en-US" dirty="0"/>
              <a:t>Education / training</a:t>
            </a:r>
          </a:p>
          <a:p>
            <a:r>
              <a:rPr lang="en-US" dirty="0"/>
              <a:t>Auditing firms &amp; consultants</a:t>
            </a:r>
          </a:p>
        </p:txBody>
      </p:sp>
      <p:sp>
        <p:nvSpPr>
          <p:cNvPr id="3" name="Content Placeholder 2">
            <a:extLst>
              <a:ext uri="{FF2B5EF4-FFF2-40B4-BE49-F238E27FC236}">
                <a16:creationId xmlns:a16="http://schemas.microsoft.com/office/drawing/2014/main" id="{6CFACEB2-BB77-417B-A417-23AFBA929345}"/>
              </a:ext>
            </a:extLst>
          </p:cNvPr>
          <p:cNvSpPr>
            <a:spLocks noGrp="1"/>
          </p:cNvSpPr>
          <p:nvPr>
            <p:ph type="body" sz="quarter" idx="18"/>
          </p:nvPr>
        </p:nvSpPr>
        <p:spPr>
          <a:xfrm>
            <a:off x="6631766" y="1828800"/>
            <a:ext cx="4912534" cy="795130"/>
          </a:xfrm>
        </p:spPr>
        <p:txBody>
          <a:bodyPr/>
          <a:lstStyle/>
          <a:p>
            <a:r>
              <a:rPr lang="en-US" dirty="0"/>
              <a:t>Community Solutions</a:t>
            </a:r>
          </a:p>
        </p:txBody>
      </p:sp>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10891838" cy="568324"/>
          </a:xfrm>
        </p:spPr>
        <p:txBody>
          <a:bodyPr/>
          <a:lstStyle/>
          <a:p>
            <a:r>
              <a:rPr lang="en-US" dirty="0"/>
              <a:t>Fraud is rampant</a:t>
            </a:r>
          </a:p>
        </p:txBody>
      </p:sp>
      <p:sp>
        <p:nvSpPr>
          <p:cNvPr id="40" name="Text Placeholder 39">
            <a:extLst>
              <a:ext uri="{FF2B5EF4-FFF2-40B4-BE49-F238E27FC236}">
                <a16:creationId xmlns:a16="http://schemas.microsoft.com/office/drawing/2014/main" id="{42951D9B-83D9-4F28-828B-5E8B7756979B}"/>
              </a:ext>
            </a:extLst>
          </p:cNvPr>
          <p:cNvSpPr>
            <a:spLocks noGrp="1"/>
          </p:cNvSpPr>
          <p:nvPr>
            <p:ph type="body" sz="quarter" idx="19"/>
          </p:nvPr>
        </p:nvSpPr>
        <p:spPr>
          <a:xfrm>
            <a:off x="652462" y="914400"/>
            <a:ext cx="10891838" cy="647700"/>
          </a:xfrm>
        </p:spPr>
        <p:txBody>
          <a:bodyPr>
            <a:normAutofit/>
          </a:bodyPr>
          <a:lstStyle/>
          <a:p>
            <a:r>
              <a:rPr lang="en-US" dirty="0"/>
              <a:t>Security not established</a:t>
            </a:r>
          </a:p>
        </p:txBody>
      </p:sp>
    </p:spTree>
    <p:extLst>
      <p:ext uri="{BB962C8B-B14F-4D97-AF65-F5344CB8AC3E}">
        <p14:creationId xmlns:p14="http://schemas.microsoft.com/office/powerpoint/2010/main" val="4199001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C19FEC1-1A33-4D32-9D8A-9DE6A142986C}"/>
              </a:ext>
            </a:extLst>
          </p:cNvPr>
          <p:cNvSpPr>
            <a:spLocks noGrp="1"/>
          </p:cNvSpPr>
          <p:nvPr>
            <p:ph type="body" sz="quarter" idx="10"/>
          </p:nvPr>
        </p:nvSpPr>
        <p:spPr/>
        <p:txBody>
          <a:bodyPr/>
          <a:lstStyle/>
          <a:p>
            <a:endParaRPr lang="en-US"/>
          </a:p>
        </p:txBody>
      </p:sp>
      <p:sp>
        <p:nvSpPr>
          <p:cNvPr id="8" name="Title 7">
            <a:extLst>
              <a:ext uri="{FF2B5EF4-FFF2-40B4-BE49-F238E27FC236}">
                <a16:creationId xmlns:a16="http://schemas.microsoft.com/office/drawing/2014/main" id="{C46C324E-E777-43D2-B5FE-48DC5A9044E4}"/>
              </a:ext>
            </a:extLst>
          </p:cNvPr>
          <p:cNvSpPr>
            <a:spLocks noGrp="1"/>
          </p:cNvSpPr>
          <p:nvPr>
            <p:ph type="ctrTitle"/>
          </p:nvPr>
        </p:nvSpPr>
        <p:spPr/>
        <p:txBody>
          <a:bodyPr/>
          <a:lstStyle/>
          <a:p>
            <a:r>
              <a:rPr lang="en-US" dirty="0"/>
              <a:t>The blockchains you need to know</a:t>
            </a:r>
          </a:p>
        </p:txBody>
      </p:sp>
      <p:sp>
        <p:nvSpPr>
          <p:cNvPr id="9" name="Subtitle 8">
            <a:extLst>
              <a:ext uri="{FF2B5EF4-FFF2-40B4-BE49-F238E27FC236}">
                <a16:creationId xmlns:a16="http://schemas.microsoft.com/office/drawing/2014/main" id="{BA63B6E3-00E6-4C1D-B5F3-9893FF67348B}"/>
              </a:ext>
            </a:extLst>
          </p:cNvPr>
          <p:cNvSpPr>
            <a:spLocks noGrp="1"/>
          </p:cNvSpPr>
          <p:nvPr>
            <p:ph type="subTitle" idx="1"/>
          </p:nvPr>
        </p:nvSpPr>
        <p:spPr/>
        <p:txBody>
          <a:bodyPr/>
          <a:lstStyle/>
          <a:p>
            <a:endParaRPr lang="en-US" dirty="0"/>
          </a:p>
        </p:txBody>
      </p:sp>
      <p:sp>
        <p:nvSpPr>
          <p:cNvPr id="2" name="Footer Placeholder 1">
            <a:extLst>
              <a:ext uri="{FF2B5EF4-FFF2-40B4-BE49-F238E27FC236}">
                <a16:creationId xmlns:a16="http://schemas.microsoft.com/office/drawing/2014/main" id="{993EF60C-7816-41A8-AAAB-C6102C6F512A}"/>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BA2FA63E-FAF3-412F-BD1B-E56FBE2DD8E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31</a:t>
            </a:fld>
            <a:endParaRPr lang="en-US" dirty="0"/>
          </a:p>
        </p:txBody>
      </p:sp>
    </p:spTree>
    <p:extLst>
      <p:ext uri="{BB962C8B-B14F-4D97-AF65-F5344CB8AC3E}">
        <p14:creationId xmlns:p14="http://schemas.microsoft.com/office/powerpoint/2010/main" val="305961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DFD638E-8F7D-4E78-8D89-7C7F48729DB7}"/>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90E89890-56F2-4E8C-BA39-7E4E75B88BA6}"/>
              </a:ext>
            </a:extLst>
          </p:cNvPr>
          <p:cNvSpPr>
            <a:spLocks noGrp="1"/>
          </p:cNvSpPr>
          <p:nvPr>
            <p:ph type="sldNum" sz="quarter" idx="4"/>
          </p:nvPr>
        </p:nvSpPr>
        <p:spPr/>
        <p:txBody>
          <a:bodyPr/>
          <a:lstStyle/>
          <a:p>
            <a:fld id="{00F9DAA1-1DF7-43E0-8E29-0CE1148553C7}" type="slidenum">
              <a:rPr lang="en-US" smtClean="0"/>
              <a:pPr/>
              <a:t>32</a:t>
            </a:fld>
            <a:endParaRPr lang="en-US" dirty="0"/>
          </a:p>
        </p:txBody>
      </p:sp>
      <p:sp>
        <p:nvSpPr>
          <p:cNvPr id="13" name="Text Placeholder 12">
            <a:extLst>
              <a:ext uri="{FF2B5EF4-FFF2-40B4-BE49-F238E27FC236}">
                <a16:creationId xmlns:a16="http://schemas.microsoft.com/office/drawing/2014/main" id="{0E69764A-BF95-43DF-BB3C-B6BD0195087D}"/>
              </a:ext>
            </a:extLst>
          </p:cNvPr>
          <p:cNvSpPr>
            <a:spLocks noGrp="1"/>
          </p:cNvSpPr>
          <p:nvPr>
            <p:ph type="body" sz="quarter" idx="10"/>
          </p:nvPr>
        </p:nvSpPr>
        <p:spPr/>
        <p:txBody>
          <a:bodyPr/>
          <a:lstStyle/>
          <a:p>
            <a:r>
              <a:rPr lang="en-US" dirty="0"/>
              <a:t>Launched 2009</a:t>
            </a:r>
          </a:p>
          <a:p>
            <a:r>
              <a:rPr lang="en-US" dirty="0"/>
              <a:t>Supports the staple currency</a:t>
            </a:r>
          </a:p>
          <a:p>
            <a:r>
              <a:rPr lang="en-US" dirty="0"/>
              <a:t>Effectively only a store of value</a:t>
            </a:r>
          </a:p>
          <a:p>
            <a:r>
              <a:rPr lang="en-US" dirty="0"/>
              <a:t>No true, “1</a:t>
            </a:r>
            <a:r>
              <a:rPr lang="en-US" baseline="30000" dirty="0"/>
              <a:t>st</a:t>
            </a:r>
            <a:r>
              <a:rPr lang="en-US" dirty="0"/>
              <a:t> party” support for Smart Contracts</a:t>
            </a:r>
          </a:p>
          <a:p>
            <a:r>
              <a:rPr lang="en-US" dirty="0"/>
              <a:t>Supports only 7tx/s</a:t>
            </a:r>
          </a:p>
          <a:p>
            <a:r>
              <a:rPr lang="en-US" dirty="0"/>
              <a:t>Slow confirmation times (60 minutes)</a:t>
            </a:r>
          </a:p>
          <a:p>
            <a:r>
              <a:rPr lang="en-US" dirty="0"/>
              <a:t>Proof of Work</a:t>
            </a:r>
          </a:p>
          <a:p>
            <a:endParaRPr lang="en-US" dirty="0"/>
          </a:p>
          <a:p>
            <a:endParaRPr lang="en-US" dirty="0"/>
          </a:p>
        </p:txBody>
      </p:sp>
      <p:sp>
        <p:nvSpPr>
          <p:cNvPr id="6" name="Text Placeholder 5">
            <a:extLst>
              <a:ext uri="{FF2B5EF4-FFF2-40B4-BE49-F238E27FC236}">
                <a16:creationId xmlns:a16="http://schemas.microsoft.com/office/drawing/2014/main" id="{C01EB363-3ECB-4D3F-8DF8-617FADFFDBDF}"/>
              </a:ext>
            </a:extLst>
          </p:cNvPr>
          <p:cNvSpPr>
            <a:spLocks noGrp="1"/>
          </p:cNvSpPr>
          <p:nvPr>
            <p:ph type="body" sz="quarter" idx="16"/>
          </p:nvPr>
        </p:nvSpPr>
        <p:spPr/>
        <p:txBody>
          <a:bodyPr>
            <a:normAutofit/>
          </a:bodyPr>
          <a:lstStyle/>
          <a:p>
            <a:r>
              <a:rPr lang="en-US" dirty="0"/>
              <a:t>Bitcoin</a:t>
            </a:r>
          </a:p>
        </p:txBody>
      </p:sp>
      <p:sp>
        <p:nvSpPr>
          <p:cNvPr id="17" name="Text Placeholder 16">
            <a:extLst>
              <a:ext uri="{FF2B5EF4-FFF2-40B4-BE49-F238E27FC236}">
                <a16:creationId xmlns:a16="http://schemas.microsoft.com/office/drawing/2014/main" id="{DAF89175-EEE0-4B30-B100-FFD978091BCC}"/>
              </a:ext>
            </a:extLst>
          </p:cNvPr>
          <p:cNvSpPr>
            <a:spLocks noGrp="1"/>
          </p:cNvSpPr>
          <p:nvPr>
            <p:ph type="body" sz="quarter" idx="17"/>
          </p:nvPr>
        </p:nvSpPr>
        <p:spPr/>
        <p:txBody>
          <a:bodyPr>
            <a:normAutofit fontScale="92500" lnSpcReduction="20000"/>
          </a:bodyPr>
          <a:lstStyle/>
          <a:p>
            <a:r>
              <a:rPr lang="en-US" dirty="0"/>
              <a:t>Launched 2015</a:t>
            </a:r>
          </a:p>
          <a:p>
            <a:r>
              <a:rPr lang="en-US" dirty="0"/>
              <a:t>The backbone of most </a:t>
            </a:r>
            <a:r>
              <a:rPr lang="en-US" dirty="0" err="1"/>
              <a:t>DeFi</a:t>
            </a:r>
            <a:r>
              <a:rPr lang="en-US" dirty="0"/>
              <a:t> solutions as it provides native Smart Contracts</a:t>
            </a:r>
          </a:p>
          <a:p>
            <a:r>
              <a:rPr lang="en-US" dirty="0"/>
              <a:t>Enables swaps, loans, yield farming, etc.</a:t>
            </a:r>
          </a:p>
          <a:p>
            <a:r>
              <a:rPr lang="en-US" dirty="0"/>
              <a:t>ETH is used for gas to pay for compute</a:t>
            </a:r>
          </a:p>
          <a:p>
            <a:r>
              <a:rPr lang="en-US" dirty="0"/>
              <a:t>The price of gas is out of control high </a:t>
            </a:r>
          </a:p>
          <a:p>
            <a:r>
              <a:rPr lang="en-US" dirty="0"/>
              <a:t>There is significant transaction congestion (v1 supports only ~30tx/s)</a:t>
            </a:r>
          </a:p>
          <a:p>
            <a:r>
              <a:rPr lang="en-US" dirty="0"/>
              <a:t>Slow confirmation times (several minutes)</a:t>
            </a:r>
          </a:p>
          <a:p>
            <a:r>
              <a:rPr lang="en-US" dirty="0"/>
              <a:t>A small $1 transaction can cost $100-$200 in gas.</a:t>
            </a:r>
          </a:p>
          <a:p>
            <a:r>
              <a:rPr lang="en-US" dirty="0"/>
              <a:t>Proof of Work (v1), Proof of Stake (forthcoming v2)</a:t>
            </a:r>
          </a:p>
        </p:txBody>
      </p:sp>
      <p:sp>
        <p:nvSpPr>
          <p:cNvPr id="15" name="Text Placeholder 14">
            <a:extLst>
              <a:ext uri="{FF2B5EF4-FFF2-40B4-BE49-F238E27FC236}">
                <a16:creationId xmlns:a16="http://schemas.microsoft.com/office/drawing/2014/main" id="{9B97927A-771B-4464-A266-D6C499789D7B}"/>
              </a:ext>
            </a:extLst>
          </p:cNvPr>
          <p:cNvSpPr>
            <a:spLocks noGrp="1"/>
          </p:cNvSpPr>
          <p:nvPr>
            <p:ph type="body" sz="quarter" idx="18"/>
          </p:nvPr>
        </p:nvSpPr>
        <p:spPr/>
        <p:txBody>
          <a:bodyPr>
            <a:normAutofit/>
          </a:bodyPr>
          <a:lstStyle/>
          <a:p>
            <a:r>
              <a:rPr lang="en-US" dirty="0"/>
              <a:t>Ethereum</a:t>
            </a:r>
          </a:p>
        </p:txBody>
      </p:sp>
      <p:sp>
        <p:nvSpPr>
          <p:cNvPr id="16" name="Title 15">
            <a:extLst>
              <a:ext uri="{FF2B5EF4-FFF2-40B4-BE49-F238E27FC236}">
                <a16:creationId xmlns:a16="http://schemas.microsoft.com/office/drawing/2014/main" id="{BC37C733-30F3-4A8F-8C3F-EEC051CAADB2}"/>
              </a:ext>
            </a:extLst>
          </p:cNvPr>
          <p:cNvSpPr>
            <a:spLocks noGrp="1"/>
          </p:cNvSpPr>
          <p:nvPr>
            <p:ph type="title"/>
          </p:nvPr>
        </p:nvSpPr>
        <p:spPr/>
        <p:txBody>
          <a:bodyPr/>
          <a:lstStyle/>
          <a:p>
            <a:r>
              <a:rPr lang="en-US" dirty="0"/>
              <a:t>The original blockchains</a:t>
            </a:r>
          </a:p>
        </p:txBody>
      </p:sp>
      <p:sp>
        <p:nvSpPr>
          <p:cNvPr id="30" name="Text Placeholder 29">
            <a:extLst>
              <a:ext uri="{FF2B5EF4-FFF2-40B4-BE49-F238E27FC236}">
                <a16:creationId xmlns:a16="http://schemas.microsoft.com/office/drawing/2014/main" id="{DF33371A-A793-4E90-AEE3-042AE3F3743C}"/>
              </a:ext>
            </a:extLst>
          </p:cNvPr>
          <p:cNvSpPr>
            <a:spLocks noGrp="1"/>
          </p:cNvSpPr>
          <p:nvPr>
            <p:ph type="body" sz="quarter" idx="19"/>
          </p:nvPr>
        </p:nvSpPr>
        <p:spPr/>
        <p:txBody>
          <a:bodyPr/>
          <a:lstStyle/>
          <a:p>
            <a:r>
              <a:rPr lang="en-US" dirty="0"/>
              <a:t>Relevant but starting to look their age</a:t>
            </a:r>
          </a:p>
        </p:txBody>
      </p:sp>
      <p:pic>
        <p:nvPicPr>
          <p:cNvPr id="10" name="Picture 4" descr="ETH diamond (gray)">
            <a:extLst>
              <a:ext uri="{FF2B5EF4-FFF2-40B4-BE49-F238E27FC236}">
                <a16:creationId xmlns:a16="http://schemas.microsoft.com/office/drawing/2014/main" id="{CF1FCC38-C4E5-48E1-A33A-4241D4933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0444" y="1562100"/>
            <a:ext cx="857196" cy="13958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06C50E5-5F10-46CB-8412-25905830C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858" y="1597801"/>
            <a:ext cx="1652844" cy="165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302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DFD638E-8F7D-4E78-8D89-7C7F48729DB7}"/>
              </a:ext>
            </a:extLst>
          </p:cNvPr>
          <p:cNvSpPr>
            <a:spLocks noGrp="1"/>
          </p:cNvSpPr>
          <p:nvPr>
            <p:ph type="ftr" sz="quarter" idx="3"/>
          </p:nvPr>
        </p:nvSpPr>
        <p:spPr>
          <a:xfrm>
            <a:off x="7234764" y="5860306"/>
            <a:ext cx="4114800" cy="331932"/>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90E89890-56F2-4E8C-BA39-7E4E75B88BA6}"/>
              </a:ext>
            </a:extLst>
          </p:cNvPr>
          <p:cNvSpPr>
            <a:spLocks noGrp="1"/>
          </p:cNvSpPr>
          <p:nvPr>
            <p:ph type="sldNum" sz="quarter" idx="4"/>
          </p:nvPr>
        </p:nvSpPr>
        <p:spPr>
          <a:xfrm>
            <a:off x="11636830" y="5860306"/>
            <a:ext cx="436355" cy="331932"/>
          </a:xfrm>
        </p:spPr>
        <p:txBody>
          <a:bodyPr/>
          <a:lstStyle/>
          <a:p>
            <a:fld id="{00F9DAA1-1DF7-43E0-8E29-0CE1148553C7}" type="slidenum">
              <a:rPr lang="en-US" smtClean="0"/>
              <a:pPr/>
              <a:t>33</a:t>
            </a:fld>
            <a:endParaRPr lang="en-US" dirty="0"/>
          </a:p>
        </p:txBody>
      </p:sp>
      <p:sp>
        <p:nvSpPr>
          <p:cNvPr id="5" name="Text Placeholder 4">
            <a:extLst>
              <a:ext uri="{FF2B5EF4-FFF2-40B4-BE49-F238E27FC236}">
                <a16:creationId xmlns:a16="http://schemas.microsoft.com/office/drawing/2014/main" id="{A5D7A49C-9B4B-400D-9585-83298C78A110}"/>
              </a:ext>
            </a:extLst>
          </p:cNvPr>
          <p:cNvSpPr>
            <a:spLocks noGrp="1"/>
          </p:cNvSpPr>
          <p:nvPr>
            <p:ph type="body" sz="quarter" idx="18"/>
          </p:nvPr>
        </p:nvSpPr>
        <p:spPr>
          <a:xfrm>
            <a:off x="647700" y="3968774"/>
            <a:ext cx="2112539" cy="2421393"/>
          </a:xfrm>
        </p:spPr>
        <p:txBody>
          <a:bodyPr>
            <a:noAutofit/>
          </a:bodyPr>
          <a:lstStyle/>
          <a:p>
            <a:r>
              <a:rPr lang="en-US" dirty="0"/>
              <a:t>Launched in 2018</a:t>
            </a:r>
          </a:p>
          <a:p>
            <a:r>
              <a:rPr lang="en-US" dirty="0"/>
              <a:t>Built by locals from Qualcomm</a:t>
            </a:r>
          </a:p>
          <a:p>
            <a:r>
              <a:rPr lang="en-US" dirty="0"/>
              <a:t>Proof of Stake &amp; Proof of History consensus</a:t>
            </a:r>
          </a:p>
          <a:p>
            <a:r>
              <a:rPr lang="en-US" dirty="0"/>
              <a:t>Smart Contract (Programs)</a:t>
            </a:r>
          </a:p>
          <a:p>
            <a:r>
              <a:rPr lang="en-US" dirty="0"/>
              <a:t>High Throughput (700k Tx/s)</a:t>
            </a:r>
          </a:p>
        </p:txBody>
      </p:sp>
      <p:sp>
        <p:nvSpPr>
          <p:cNvPr id="6" name="Text Placeholder 5">
            <a:extLst>
              <a:ext uri="{FF2B5EF4-FFF2-40B4-BE49-F238E27FC236}">
                <a16:creationId xmlns:a16="http://schemas.microsoft.com/office/drawing/2014/main" id="{C01EB363-3ECB-4D3F-8DF8-617FADFFDBDF}"/>
              </a:ext>
            </a:extLst>
          </p:cNvPr>
          <p:cNvSpPr>
            <a:spLocks noGrp="1"/>
          </p:cNvSpPr>
          <p:nvPr>
            <p:ph type="body" sz="quarter" idx="19"/>
          </p:nvPr>
        </p:nvSpPr>
        <p:spPr>
          <a:xfrm>
            <a:off x="647700" y="3466139"/>
            <a:ext cx="2112539" cy="374847"/>
          </a:xfrm>
        </p:spPr>
        <p:txBody>
          <a:bodyPr/>
          <a:lstStyle/>
          <a:p>
            <a:r>
              <a:rPr lang="en-US" dirty="0"/>
              <a:t>Solana</a:t>
            </a:r>
          </a:p>
        </p:txBody>
      </p:sp>
      <p:sp>
        <p:nvSpPr>
          <p:cNvPr id="10" name="Text Placeholder 9">
            <a:extLst>
              <a:ext uri="{FF2B5EF4-FFF2-40B4-BE49-F238E27FC236}">
                <a16:creationId xmlns:a16="http://schemas.microsoft.com/office/drawing/2014/main" id="{72EED068-C823-4D78-AB8B-3B5A4FB6476A}"/>
              </a:ext>
            </a:extLst>
          </p:cNvPr>
          <p:cNvSpPr>
            <a:spLocks noGrp="1"/>
          </p:cNvSpPr>
          <p:nvPr>
            <p:ph type="body" sz="quarter" idx="24"/>
          </p:nvPr>
        </p:nvSpPr>
        <p:spPr>
          <a:xfrm>
            <a:off x="3572644" y="3968774"/>
            <a:ext cx="2112539" cy="2751003"/>
          </a:xfrm>
          <a:noFill/>
        </p:spPr>
        <p:txBody>
          <a:bodyPr>
            <a:noAutofit/>
          </a:bodyPr>
          <a:lstStyle/>
          <a:p>
            <a:r>
              <a:rPr lang="en-US" dirty="0"/>
              <a:t>Launched in 2017</a:t>
            </a:r>
          </a:p>
          <a:p>
            <a:r>
              <a:rPr lang="en-US" dirty="0"/>
              <a:t>Scientific approach</a:t>
            </a:r>
          </a:p>
          <a:p>
            <a:r>
              <a:rPr lang="en-US" dirty="0"/>
              <a:t>Co-founded by Charles Hoskinson (Ethereum)</a:t>
            </a:r>
          </a:p>
          <a:p>
            <a:r>
              <a:rPr lang="en-US" dirty="0"/>
              <a:t>Smart Contract Platform</a:t>
            </a:r>
          </a:p>
          <a:p>
            <a:r>
              <a:rPr lang="en-US" dirty="0"/>
              <a:t>Ouroboros consensus &amp; Proof of Stake</a:t>
            </a:r>
          </a:p>
          <a:p>
            <a:r>
              <a:rPr lang="en-US" dirty="0"/>
              <a:t>High Throughput (~1M </a:t>
            </a:r>
            <a:r>
              <a:rPr lang="en-US" dirty="0" err="1"/>
              <a:t>tx</a:t>
            </a:r>
            <a:r>
              <a:rPr lang="en-US" dirty="0"/>
              <a:t>/s +)</a:t>
            </a:r>
          </a:p>
          <a:p>
            <a:endParaRPr lang="en-US" dirty="0"/>
          </a:p>
        </p:txBody>
      </p:sp>
      <p:sp>
        <p:nvSpPr>
          <p:cNvPr id="11" name="Text Placeholder 10">
            <a:extLst>
              <a:ext uri="{FF2B5EF4-FFF2-40B4-BE49-F238E27FC236}">
                <a16:creationId xmlns:a16="http://schemas.microsoft.com/office/drawing/2014/main" id="{CE1E932B-BA33-41CE-9C90-F041A0BB5B30}"/>
              </a:ext>
            </a:extLst>
          </p:cNvPr>
          <p:cNvSpPr>
            <a:spLocks noGrp="1"/>
          </p:cNvSpPr>
          <p:nvPr>
            <p:ph type="body" sz="quarter" idx="25"/>
          </p:nvPr>
        </p:nvSpPr>
        <p:spPr>
          <a:xfrm>
            <a:off x="3572644" y="3466139"/>
            <a:ext cx="2112539" cy="374847"/>
          </a:xfrm>
        </p:spPr>
        <p:txBody>
          <a:bodyPr/>
          <a:lstStyle/>
          <a:p>
            <a:r>
              <a:rPr lang="en-US" dirty="0"/>
              <a:t>Cardano</a:t>
            </a:r>
          </a:p>
        </p:txBody>
      </p:sp>
      <p:sp>
        <p:nvSpPr>
          <p:cNvPr id="12" name="Text Placeholder 11">
            <a:extLst>
              <a:ext uri="{FF2B5EF4-FFF2-40B4-BE49-F238E27FC236}">
                <a16:creationId xmlns:a16="http://schemas.microsoft.com/office/drawing/2014/main" id="{C5C8ABF6-818E-420A-BD50-5921A6891488}"/>
              </a:ext>
            </a:extLst>
          </p:cNvPr>
          <p:cNvSpPr>
            <a:spLocks noGrp="1"/>
          </p:cNvSpPr>
          <p:nvPr>
            <p:ph type="body" sz="quarter" idx="26"/>
          </p:nvPr>
        </p:nvSpPr>
        <p:spPr>
          <a:xfrm>
            <a:off x="6497588" y="3968774"/>
            <a:ext cx="2112539" cy="2223464"/>
          </a:xfrm>
        </p:spPr>
        <p:txBody>
          <a:bodyPr>
            <a:noAutofit/>
          </a:bodyPr>
          <a:lstStyle/>
          <a:p>
            <a:r>
              <a:rPr lang="en-US" dirty="0"/>
              <a:t>Launched in 2020</a:t>
            </a:r>
          </a:p>
          <a:p>
            <a:r>
              <a:rPr lang="en-US" dirty="0"/>
              <a:t>Trio of specialized chains (X-,P-, and C-Chain) secured by a primary chain</a:t>
            </a:r>
          </a:p>
          <a:p>
            <a:r>
              <a:rPr lang="en-US" dirty="0"/>
              <a:t>Proof of Stake</a:t>
            </a:r>
          </a:p>
          <a:p>
            <a:r>
              <a:rPr lang="en-US" dirty="0"/>
              <a:t>High Throughput (4,500 </a:t>
            </a:r>
            <a:r>
              <a:rPr lang="en-US" dirty="0" err="1"/>
              <a:t>tx</a:t>
            </a:r>
            <a:r>
              <a:rPr lang="en-US" dirty="0"/>
              <a:t>/s)</a:t>
            </a:r>
          </a:p>
          <a:p>
            <a:r>
              <a:rPr lang="en-US" dirty="0"/>
              <a:t>Short confirmation (&lt; 2s)</a:t>
            </a:r>
          </a:p>
          <a:p>
            <a:r>
              <a:rPr lang="en-US" dirty="0"/>
              <a:t>Unique multi-chain architecture</a:t>
            </a:r>
          </a:p>
        </p:txBody>
      </p:sp>
      <p:sp>
        <p:nvSpPr>
          <p:cNvPr id="13" name="Text Placeholder 12">
            <a:extLst>
              <a:ext uri="{FF2B5EF4-FFF2-40B4-BE49-F238E27FC236}">
                <a16:creationId xmlns:a16="http://schemas.microsoft.com/office/drawing/2014/main" id="{0E69764A-BF95-43DF-BB3C-B6BD0195087D}"/>
              </a:ext>
            </a:extLst>
          </p:cNvPr>
          <p:cNvSpPr>
            <a:spLocks noGrp="1"/>
          </p:cNvSpPr>
          <p:nvPr>
            <p:ph type="body" sz="quarter" idx="27"/>
          </p:nvPr>
        </p:nvSpPr>
        <p:spPr>
          <a:xfrm>
            <a:off x="6497588" y="3466139"/>
            <a:ext cx="2112539" cy="374847"/>
          </a:xfrm>
        </p:spPr>
        <p:txBody>
          <a:bodyPr/>
          <a:lstStyle/>
          <a:p>
            <a:r>
              <a:rPr lang="en-US" dirty="0"/>
              <a:t>Avalanche	</a:t>
            </a:r>
          </a:p>
        </p:txBody>
      </p:sp>
      <p:sp>
        <p:nvSpPr>
          <p:cNvPr id="14" name="Text Placeholder 13">
            <a:extLst>
              <a:ext uri="{FF2B5EF4-FFF2-40B4-BE49-F238E27FC236}">
                <a16:creationId xmlns:a16="http://schemas.microsoft.com/office/drawing/2014/main" id="{78BA3E2E-D644-4976-B77F-BEE3ADDA54B5}"/>
              </a:ext>
            </a:extLst>
          </p:cNvPr>
          <p:cNvSpPr>
            <a:spLocks noGrp="1"/>
          </p:cNvSpPr>
          <p:nvPr>
            <p:ph type="body" sz="quarter" idx="28"/>
          </p:nvPr>
        </p:nvSpPr>
        <p:spPr>
          <a:xfrm>
            <a:off x="9431761" y="3968775"/>
            <a:ext cx="2112539" cy="2889226"/>
          </a:xfrm>
          <a:noFill/>
        </p:spPr>
        <p:txBody>
          <a:bodyPr>
            <a:noAutofit/>
          </a:bodyPr>
          <a:lstStyle/>
          <a:p>
            <a:r>
              <a:rPr lang="en-US" dirty="0"/>
              <a:t>Launched in 2020</a:t>
            </a:r>
          </a:p>
          <a:p>
            <a:r>
              <a:rPr lang="en-US" dirty="0"/>
              <a:t>Specialized </a:t>
            </a:r>
            <a:r>
              <a:rPr lang="en-US" dirty="0" err="1"/>
              <a:t>parachains</a:t>
            </a:r>
            <a:r>
              <a:rPr lang="en-US" dirty="0"/>
              <a:t>  and main relay chain</a:t>
            </a:r>
          </a:p>
          <a:p>
            <a:r>
              <a:rPr lang="en-US" dirty="0"/>
              <a:t>Co-founded by Gavin Wood (CTO Ethereum, C++ client)</a:t>
            </a:r>
          </a:p>
          <a:p>
            <a:r>
              <a:rPr lang="en-US" dirty="0"/>
              <a:t>Proof of Stake</a:t>
            </a:r>
          </a:p>
          <a:p>
            <a:r>
              <a:rPr lang="en-US" dirty="0"/>
              <a:t>Moderate throughput (1,500 </a:t>
            </a:r>
            <a:r>
              <a:rPr lang="en-US" dirty="0" err="1"/>
              <a:t>tps</a:t>
            </a:r>
            <a:r>
              <a:rPr lang="en-US" dirty="0"/>
              <a:t>) &amp; confirmation times (60 sec)</a:t>
            </a:r>
          </a:p>
        </p:txBody>
      </p:sp>
      <p:sp>
        <p:nvSpPr>
          <p:cNvPr id="15" name="Text Placeholder 14">
            <a:extLst>
              <a:ext uri="{FF2B5EF4-FFF2-40B4-BE49-F238E27FC236}">
                <a16:creationId xmlns:a16="http://schemas.microsoft.com/office/drawing/2014/main" id="{9B97927A-771B-4464-A266-D6C499789D7B}"/>
              </a:ext>
            </a:extLst>
          </p:cNvPr>
          <p:cNvSpPr>
            <a:spLocks noGrp="1"/>
          </p:cNvSpPr>
          <p:nvPr>
            <p:ph type="body" sz="quarter" idx="29"/>
          </p:nvPr>
        </p:nvSpPr>
        <p:spPr>
          <a:xfrm>
            <a:off x="9431761" y="3466139"/>
            <a:ext cx="2112539" cy="374847"/>
          </a:xfrm>
        </p:spPr>
        <p:txBody>
          <a:bodyPr/>
          <a:lstStyle/>
          <a:p>
            <a:r>
              <a:rPr lang="en-US" dirty="0"/>
              <a:t>Polkadot</a:t>
            </a:r>
          </a:p>
        </p:txBody>
      </p:sp>
      <p:sp>
        <p:nvSpPr>
          <p:cNvPr id="16" name="Title 15">
            <a:extLst>
              <a:ext uri="{FF2B5EF4-FFF2-40B4-BE49-F238E27FC236}">
                <a16:creationId xmlns:a16="http://schemas.microsoft.com/office/drawing/2014/main" id="{BC37C733-30F3-4A8F-8C3F-EEC051CAADB2}"/>
              </a:ext>
            </a:extLst>
          </p:cNvPr>
          <p:cNvSpPr>
            <a:spLocks noGrp="1"/>
          </p:cNvSpPr>
          <p:nvPr>
            <p:ph type="title"/>
          </p:nvPr>
        </p:nvSpPr>
        <p:spPr/>
        <p:txBody>
          <a:bodyPr/>
          <a:lstStyle/>
          <a:p>
            <a:r>
              <a:rPr lang="en-US" dirty="0"/>
              <a:t>The relevant blockchains</a:t>
            </a:r>
          </a:p>
        </p:txBody>
      </p:sp>
      <p:sp>
        <p:nvSpPr>
          <p:cNvPr id="17" name="Text Placeholder 16">
            <a:extLst>
              <a:ext uri="{FF2B5EF4-FFF2-40B4-BE49-F238E27FC236}">
                <a16:creationId xmlns:a16="http://schemas.microsoft.com/office/drawing/2014/main" id="{DAF89175-EEE0-4B30-B100-FFD978091BCC}"/>
              </a:ext>
            </a:extLst>
          </p:cNvPr>
          <p:cNvSpPr>
            <a:spLocks noGrp="1"/>
          </p:cNvSpPr>
          <p:nvPr>
            <p:ph type="body" sz="quarter" idx="20"/>
          </p:nvPr>
        </p:nvSpPr>
        <p:spPr/>
        <p:txBody>
          <a:bodyPr/>
          <a:lstStyle/>
          <a:p>
            <a:r>
              <a:rPr lang="en-US" dirty="0"/>
              <a:t>The new kids on the block look to address the flaws</a:t>
            </a:r>
          </a:p>
        </p:txBody>
      </p:sp>
      <p:pic>
        <p:nvPicPr>
          <p:cNvPr id="3074" name="Picture 2" descr="Image result for Solana Logo. Size: 213 x 137. Source: fortunez.com">
            <a:extLst>
              <a:ext uri="{FF2B5EF4-FFF2-40B4-BE49-F238E27FC236}">
                <a16:creationId xmlns:a16="http://schemas.microsoft.com/office/drawing/2014/main" id="{9F0CFAB8-7512-4749-A065-CAE84EECEB5A}"/>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7893" r="17893"/>
          <a:stretch>
            <a:fillRect/>
          </a:stretch>
        </p:blipFill>
        <p:spPr bwMode="auto">
          <a:xfrm>
            <a:off x="647700" y="1392859"/>
            <a:ext cx="2101417" cy="21030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dano Logo. Size: 154 x 137. Source: icodrops.com">
            <a:extLst>
              <a:ext uri="{FF2B5EF4-FFF2-40B4-BE49-F238E27FC236}">
                <a16:creationId xmlns:a16="http://schemas.microsoft.com/office/drawing/2014/main" id="{1EEC9255-2E23-4C94-A23B-7871118074F1}"/>
              </a:ext>
            </a:extLst>
          </p:cNvPr>
          <p:cNvPicPr>
            <a:picLocks noGrp="1" noChangeAspect="1" noChangeArrowheads="1"/>
          </p:cNvPicPr>
          <p:nvPr>
            <p:ph type="pic" sz="quarter" idx="21"/>
          </p:nvPr>
        </p:nvPicPr>
        <p:blipFill>
          <a:blip r:embed="rId4">
            <a:extLst>
              <a:ext uri="{28A0092B-C50C-407E-A947-70E740481C1C}">
                <a14:useLocalDpi xmlns:a14="http://schemas.microsoft.com/office/drawing/2010/main" val="0"/>
              </a:ext>
            </a:extLst>
          </a:blip>
          <a:srcRect l="5695" r="5695"/>
          <a:stretch>
            <a:fillRect/>
          </a:stretch>
        </p:blipFill>
        <p:spPr bwMode="auto">
          <a:xfrm>
            <a:off x="3579428" y="1392859"/>
            <a:ext cx="2101417" cy="21030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DF137C76-9C33-4385-9E7E-FAE5672ACADF}"/>
              </a:ext>
            </a:extLst>
          </p:cNvPr>
          <p:cNvPicPr>
            <a:picLocks noGrp="1" noChangeAspect="1" noChangeArrowheads="1"/>
          </p:cNvPicPr>
          <p:nvPr>
            <p:ph type="pic" sz="quarter" idx="22"/>
          </p:nvPr>
        </p:nvPicPr>
        <p:blipFill>
          <a:blip r:embed="rId5">
            <a:extLst>
              <a:ext uri="{28A0092B-C50C-407E-A947-70E740481C1C}">
                <a14:useLocalDpi xmlns:a14="http://schemas.microsoft.com/office/drawing/2010/main" val="0"/>
              </a:ext>
            </a:extLst>
          </a:blip>
          <a:srcRect l="75" r="75"/>
          <a:stretch>
            <a:fillRect/>
          </a:stretch>
        </p:blipFill>
        <p:spPr bwMode="auto">
          <a:xfrm>
            <a:off x="6511156" y="1392859"/>
            <a:ext cx="2101417" cy="21030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olkadot crypto logo">
            <a:extLst>
              <a:ext uri="{FF2B5EF4-FFF2-40B4-BE49-F238E27FC236}">
                <a16:creationId xmlns:a16="http://schemas.microsoft.com/office/drawing/2014/main" id="{2141F9FF-F357-4391-847B-A3622FA8D1D2}"/>
              </a:ext>
            </a:extLst>
          </p:cNvPr>
          <p:cNvPicPr>
            <a:picLocks noGrp="1" noChangeAspect="1" noChangeArrowheads="1"/>
          </p:cNvPicPr>
          <p:nvPr>
            <p:ph type="pic" sz="quarter" idx="23"/>
          </p:nvPr>
        </p:nvPicPr>
        <p:blipFill>
          <a:blip r:embed="rId6">
            <a:extLst>
              <a:ext uri="{28A0092B-C50C-407E-A947-70E740481C1C}">
                <a14:useLocalDpi xmlns:a14="http://schemas.microsoft.com/office/drawing/2010/main" val="0"/>
              </a:ext>
            </a:extLst>
          </a:blip>
          <a:srcRect l="38" r="38"/>
          <a:stretch>
            <a:fillRect/>
          </a:stretch>
        </p:blipFill>
        <p:spPr bwMode="auto">
          <a:xfrm>
            <a:off x="9442883" y="1392859"/>
            <a:ext cx="2101417" cy="21030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TH diamond (gray)">
            <a:extLst>
              <a:ext uri="{FF2B5EF4-FFF2-40B4-BE49-F238E27FC236}">
                <a16:creationId xmlns:a16="http://schemas.microsoft.com/office/drawing/2014/main" id="{F3C100A0-FCEF-4765-A255-3480745011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4462" y="3517524"/>
            <a:ext cx="185370" cy="30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33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DFD638E-8F7D-4E78-8D89-7C7F48729DB7}"/>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90E89890-56F2-4E8C-BA39-7E4E75B88BA6}"/>
              </a:ext>
            </a:extLst>
          </p:cNvPr>
          <p:cNvSpPr>
            <a:spLocks noGrp="1"/>
          </p:cNvSpPr>
          <p:nvPr>
            <p:ph type="sldNum" sz="quarter" idx="4"/>
          </p:nvPr>
        </p:nvSpPr>
        <p:spPr/>
        <p:txBody>
          <a:bodyPr/>
          <a:lstStyle/>
          <a:p>
            <a:fld id="{00F9DAA1-1DF7-43E0-8E29-0CE1148553C7}" type="slidenum">
              <a:rPr lang="en-US" smtClean="0"/>
              <a:pPr/>
              <a:t>34</a:t>
            </a:fld>
            <a:endParaRPr lang="en-US" dirty="0"/>
          </a:p>
        </p:txBody>
      </p:sp>
      <p:sp>
        <p:nvSpPr>
          <p:cNvPr id="10" name="Text Placeholder 9">
            <a:extLst>
              <a:ext uri="{FF2B5EF4-FFF2-40B4-BE49-F238E27FC236}">
                <a16:creationId xmlns:a16="http://schemas.microsoft.com/office/drawing/2014/main" id="{72EED068-C823-4D78-AB8B-3B5A4FB6476A}"/>
              </a:ext>
            </a:extLst>
          </p:cNvPr>
          <p:cNvSpPr>
            <a:spLocks noGrp="1"/>
          </p:cNvSpPr>
          <p:nvPr>
            <p:ph type="body" sz="quarter" idx="24"/>
          </p:nvPr>
        </p:nvSpPr>
        <p:spPr>
          <a:xfrm>
            <a:off x="3572644" y="4160165"/>
            <a:ext cx="2112539" cy="2368224"/>
          </a:xfrm>
        </p:spPr>
        <p:txBody>
          <a:bodyPr>
            <a:noAutofit/>
          </a:bodyPr>
          <a:lstStyle/>
          <a:p>
            <a:r>
              <a:rPr lang="en-US" sz="1000" dirty="0"/>
              <a:t>Launched in 2017</a:t>
            </a:r>
          </a:p>
          <a:p>
            <a:r>
              <a:rPr lang="en-US" sz="1000" dirty="0"/>
              <a:t>Sidechain to Ethereum, layer 2 scaling solution</a:t>
            </a:r>
          </a:p>
          <a:p>
            <a:r>
              <a:rPr lang="en-US" sz="1000" dirty="0"/>
              <a:t>Combines the Plasma Framework (as proposed by </a:t>
            </a:r>
            <a:r>
              <a:rPr lang="en-US" sz="1000" dirty="0" err="1"/>
              <a:t>Vitalik</a:t>
            </a:r>
            <a:r>
              <a:rPr lang="en-US" sz="1000" dirty="0"/>
              <a:t> </a:t>
            </a:r>
            <a:r>
              <a:rPr lang="en-US" sz="1000" dirty="0" err="1"/>
              <a:t>Buterin</a:t>
            </a:r>
            <a:r>
              <a:rPr lang="en-US" sz="1000" dirty="0"/>
              <a:t>) and proof-of-stake</a:t>
            </a:r>
          </a:p>
          <a:p>
            <a:r>
              <a:rPr lang="en-US" sz="1000" dirty="0"/>
              <a:t>Very High Throughput (up to 65,000 Tx/s)</a:t>
            </a:r>
          </a:p>
          <a:p>
            <a:r>
              <a:rPr lang="en-US" sz="1000" dirty="0"/>
              <a:t>2 second confirmation time</a:t>
            </a:r>
          </a:p>
        </p:txBody>
      </p:sp>
      <p:sp>
        <p:nvSpPr>
          <p:cNvPr id="11" name="Text Placeholder 10">
            <a:extLst>
              <a:ext uri="{FF2B5EF4-FFF2-40B4-BE49-F238E27FC236}">
                <a16:creationId xmlns:a16="http://schemas.microsoft.com/office/drawing/2014/main" id="{CE1E932B-BA33-41CE-9C90-F041A0BB5B30}"/>
              </a:ext>
            </a:extLst>
          </p:cNvPr>
          <p:cNvSpPr>
            <a:spLocks noGrp="1"/>
          </p:cNvSpPr>
          <p:nvPr>
            <p:ph type="body" sz="quarter" idx="25"/>
          </p:nvPr>
        </p:nvSpPr>
        <p:spPr>
          <a:xfrm>
            <a:off x="3572644" y="3827653"/>
            <a:ext cx="2112539" cy="374847"/>
          </a:xfrm>
        </p:spPr>
        <p:txBody>
          <a:bodyPr/>
          <a:lstStyle/>
          <a:p>
            <a:r>
              <a:rPr lang="en-US" dirty="0"/>
              <a:t>Polygon</a:t>
            </a:r>
          </a:p>
        </p:txBody>
      </p:sp>
      <p:sp>
        <p:nvSpPr>
          <p:cNvPr id="12" name="Text Placeholder 11">
            <a:extLst>
              <a:ext uri="{FF2B5EF4-FFF2-40B4-BE49-F238E27FC236}">
                <a16:creationId xmlns:a16="http://schemas.microsoft.com/office/drawing/2014/main" id="{C5C8ABF6-818E-420A-BD50-5921A6891488}"/>
              </a:ext>
            </a:extLst>
          </p:cNvPr>
          <p:cNvSpPr>
            <a:spLocks noGrp="1"/>
          </p:cNvSpPr>
          <p:nvPr>
            <p:ph type="body" sz="quarter" idx="26"/>
          </p:nvPr>
        </p:nvSpPr>
        <p:spPr>
          <a:xfrm>
            <a:off x="6497588" y="4160165"/>
            <a:ext cx="2112539" cy="2306206"/>
          </a:xfrm>
        </p:spPr>
        <p:txBody>
          <a:bodyPr>
            <a:normAutofit/>
          </a:bodyPr>
          <a:lstStyle/>
          <a:p>
            <a:r>
              <a:rPr lang="en-US" sz="1000" dirty="0"/>
              <a:t>Launched in 2019</a:t>
            </a:r>
          </a:p>
          <a:p>
            <a:r>
              <a:rPr lang="en-US" sz="1000" dirty="0"/>
              <a:t>The Internet of Blockchains</a:t>
            </a:r>
          </a:p>
          <a:p>
            <a:r>
              <a:rPr lang="en-US" sz="1000" dirty="0" err="1"/>
              <a:t>Tendermint</a:t>
            </a:r>
            <a:r>
              <a:rPr lang="en-US" sz="1000" dirty="0"/>
              <a:t> consensus</a:t>
            </a:r>
          </a:p>
          <a:p>
            <a:r>
              <a:rPr lang="en-US" sz="1000" dirty="0"/>
              <a:t>Proof of Stake</a:t>
            </a:r>
          </a:p>
          <a:p>
            <a:r>
              <a:rPr lang="en-US" sz="1000" dirty="0"/>
              <a:t>High Throughput (~1,000 Tx/s)</a:t>
            </a:r>
          </a:p>
        </p:txBody>
      </p:sp>
      <p:sp>
        <p:nvSpPr>
          <p:cNvPr id="13" name="Text Placeholder 12">
            <a:extLst>
              <a:ext uri="{FF2B5EF4-FFF2-40B4-BE49-F238E27FC236}">
                <a16:creationId xmlns:a16="http://schemas.microsoft.com/office/drawing/2014/main" id="{0E69764A-BF95-43DF-BB3C-B6BD0195087D}"/>
              </a:ext>
            </a:extLst>
          </p:cNvPr>
          <p:cNvSpPr>
            <a:spLocks noGrp="1"/>
          </p:cNvSpPr>
          <p:nvPr>
            <p:ph type="body" sz="quarter" idx="27"/>
          </p:nvPr>
        </p:nvSpPr>
        <p:spPr>
          <a:xfrm>
            <a:off x="6497588" y="3827653"/>
            <a:ext cx="2112539" cy="374847"/>
          </a:xfrm>
        </p:spPr>
        <p:txBody>
          <a:bodyPr/>
          <a:lstStyle/>
          <a:p>
            <a:r>
              <a:rPr lang="en-US" dirty="0"/>
              <a:t>Cosmos	</a:t>
            </a:r>
          </a:p>
        </p:txBody>
      </p:sp>
      <p:sp>
        <p:nvSpPr>
          <p:cNvPr id="16" name="Title 15">
            <a:extLst>
              <a:ext uri="{FF2B5EF4-FFF2-40B4-BE49-F238E27FC236}">
                <a16:creationId xmlns:a16="http://schemas.microsoft.com/office/drawing/2014/main" id="{BC37C733-30F3-4A8F-8C3F-EEC051CAADB2}"/>
              </a:ext>
            </a:extLst>
          </p:cNvPr>
          <p:cNvSpPr>
            <a:spLocks noGrp="1"/>
          </p:cNvSpPr>
          <p:nvPr>
            <p:ph type="title"/>
          </p:nvPr>
        </p:nvSpPr>
        <p:spPr/>
        <p:txBody>
          <a:bodyPr/>
          <a:lstStyle/>
          <a:p>
            <a:r>
              <a:rPr lang="en-US" dirty="0"/>
              <a:t>The relevant blockchains</a:t>
            </a:r>
          </a:p>
        </p:txBody>
      </p:sp>
      <p:sp>
        <p:nvSpPr>
          <p:cNvPr id="17" name="Text Placeholder 16">
            <a:extLst>
              <a:ext uri="{FF2B5EF4-FFF2-40B4-BE49-F238E27FC236}">
                <a16:creationId xmlns:a16="http://schemas.microsoft.com/office/drawing/2014/main" id="{DAF89175-EEE0-4B30-B100-FFD978091BCC}"/>
              </a:ext>
            </a:extLst>
          </p:cNvPr>
          <p:cNvSpPr>
            <a:spLocks noGrp="1"/>
          </p:cNvSpPr>
          <p:nvPr>
            <p:ph type="body" sz="quarter" idx="20"/>
          </p:nvPr>
        </p:nvSpPr>
        <p:spPr/>
        <p:txBody>
          <a:bodyPr/>
          <a:lstStyle/>
          <a:p>
            <a:r>
              <a:rPr lang="en-US" dirty="0"/>
              <a:t>The new kids on the block look to address the flaws</a:t>
            </a:r>
          </a:p>
        </p:txBody>
      </p:sp>
      <p:pic>
        <p:nvPicPr>
          <p:cNvPr id="1026" name="Picture 2" descr="See the source image">
            <a:extLst>
              <a:ext uri="{FF2B5EF4-FFF2-40B4-BE49-F238E27FC236}">
                <a16:creationId xmlns:a16="http://schemas.microsoft.com/office/drawing/2014/main" id="{F1D5852E-83FA-4526-A2BB-89E04D5754A8}"/>
              </a:ext>
            </a:extLst>
          </p:cNvPr>
          <p:cNvPicPr>
            <a:picLocks noGrp="1" noChangeAspect="1" noChangeArrowheads="1"/>
          </p:cNvPicPr>
          <p:nvPr>
            <p:ph type="pic" sz="quarter" idx="21"/>
          </p:nvPr>
        </p:nvPicPr>
        <p:blipFill>
          <a:blip r:embed="rId2">
            <a:extLst>
              <a:ext uri="{28A0092B-C50C-407E-A947-70E740481C1C}">
                <a14:useLocalDpi xmlns:a14="http://schemas.microsoft.com/office/drawing/2010/main" val="0"/>
              </a:ext>
            </a:extLst>
          </a:blip>
          <a:srcRect l="75" r="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6FED8D8-5EF4-495F-9A43-AB9FB6D688CF}"/>
              </a:ext>
            </a:extLst>
          </p:cNvPr>
          <p:cNvPicPr>
            <a:picLocks noGrp="1" noChangeAspect="1" noChangeArrowheads="1"/>
          </p:cNvPicPr>
          <p:nvPr>
            <p:ph type="pic" sz="quarter" idx="22"/>
          </p:nvPr>
        </p:nvPicPr>
        <p:blipFill rotWithShape="1">
          <a:blip r:embed="rId3">
            <a:extLst>
              <a:ext uri="{28A0092B-C50C-407E-A947-70E740481C1C}">
                <a14:useLocalDpi xmlns:a14="http://schemas.microsoft.com/office/drawing/2010/main" val="0"/>
              </a:ext>
            </a:extLst>
          </a:blip>
          <a:srcRect l="-3772" t="-251792" r="-3772" b="-222623"/>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961A0C6-E1E5-49C5-811A-9A60F296CEC1}"/>
              </a:ext>
            </a:extLst>
          </p:cNvPr>
          <p:cNvSpPr/>
          <p:nvPr/>
        </p:nvSpPr>
        <p:spPr>
          <a:xfrm>
            <a:off x="2169042" y="1562100"/>
            <a:ext cx="839972" cy="894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6ED64B-4C48-4B5B-8589-22F624084C6E}"/>
              </a:ext>
            </a:extLst>
          </p:cNvPr>
          <p:cNvSpPr/>
          <p:nvPr/>
        </p:nvSpPr>
        <p:spPr>
          <a:xfrm>
            <a:off x="10929578" y="1714500"/>
            <a:ext cx="839972" cy="894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ETH diamond (gray)">
            <a:extLst>
              <a:ext uri="{FF2B5EF4-FFF2-40B4-BE49-F238E27FC236}">
                <a16:creationId xmlns:a16="http://schemas.microsoft.com/office/drawing/2014/main" id="{4E9F5CB9-F8DD-491C-95CD-00B81E5E5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228" y="3867445"/>
            <a:ext cx="185370" cy="30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274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7577137" cy="568324"/>
          </a:xfrm>
        </p:spPr>
        <p:txBody>
          <a:bodyPr/>
          <a:lstStyle/>
          <a:p>
            <a:r>
              <a:rPr lang="en-US" dirty="0"/>
              <a:t>Section Overview </a:t>
            </a:r>
          </a:p>
        </p:txBody>
      </p: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dirty="0"/>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35</a:t>
            </a:fld>
            <a:endParaRPr lang="en-US"/>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1828800"/>
            <a:ext cx="7577136" cy="4114800"/>
          </a:xfrm>
        </p:spPr>
        <p:txBody>
          <a:bodyPr>
            <a:normAutofit/>
          </a:bodyPr>
          <a:lstStyle/>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Development </a:t>
            </a:r>
            <a:r>
              <a:rPr lang="en-US" sz="1800" dirty="0">
                <a:latin typeface="Calibri" panose="020F0502020204030204" pitchFamily="34" charset="0"/>
                <a:ea typeface="Calibri" panose="020F0502020204030204" pitchFamily="34" charset="0"/>
                <a:cs typeface="Times New Roman" panose="02020603050405020304" pitchFamily="18" charset="0"/>
              </a:rPr>
              <a:t>environments (c</a:t>
            </a:r>
            <a:r>
              <a:rPr lang="en-US" sz="1800" dirty="0">
                <a:effectLst/>
                <a:latin typeface="Calibri" panose="020F0502020204030204" pitchFamily="34" charset="0"/>
                <a:ea typeface="Calibri" panose="020F0502020204030204" pitchFamily="34" charset="0"/>
                <a:cs typeface="Times New Roman" panose="02020603050405020304" pitchFamily="18" charset="0"/>
              </a:rPr>
              <a:t>entered around Visual Studio Code)</a:t>
            </a:r>
          </a:p>
          <a:p>
            <a:pPr marL="800100" lvl="1" indent="-342900">
              <a:lnSpc>
                <a:spcPct val="107000"/>
              </a:lnSpc>
              <a:spcBef>
                <a:spcPts val="0"/>
              </a:spcBef>
              <a:buFont typeface="Calibri" panose="020F050202020403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Run locally</a:t>
            </a:r>
          </a:p>
          <a:p>
            <a:pPr marL="800100" lvl="1" indent="-342900">
              <a:lnSpc>
                <a:spcPct val="107000"/>
              </a:lnSpc>
              <a:spcBef>
                <a:spcPts val="0"/>
              </a:spcBef>
              <a:buFont typeface="Calibri" panose="020F050202020403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Run in a browser (e.g., gitpod.io)</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Programming languages</a:t>
            </a:r>
          </a:p>
          <a:p>
            <a:pPr marL="800100" lvl="1" indent="-342900">
              <a:lnSpc>
                <a:spcPct val="107000"/>
              </a:lnSpc>
              <a:spcBef>
                <a:spcPts val="0"/>
              </a:spcBef>
              <a:buFont typeface="Calibri" panose="020F050202020403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Programming contracts</a:t>
            </a:r>
            <a:r>
              <a:rPr lang="en-US" sz="1600" dirty="0">
                <a:effectLst/>
                <a:latin typeface="Calibri" panose="020F0502020204030204" pitchFamily="34" charset="0"/>
                <a:ea typeface="Calibri" panose="020F0502020204030204" pitchFamily="34" charset="0"/>
                <a:cs typeface="Times New Roman" panose="02020603050405020304" pitchFamily="18" charset="0"/>
              </a:rPr>
              <a:t> (primarily Solidity, RUST, go)</a:t>
            </a:r>
          </a:p>
          <a:p>
            <a:pPr marL="800100" lvl="1" indent="-342900">
              <a:lnSpc>
                <a:spcPct val="107000"/>
              </a:lnSpc>
              <a:spcBef>
                <a:spcPts val="0"/>
              </a:spcBef>
              <a:buFont typeface="Calibri" panose="020F050202020403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Programming Web3 apps (JS, 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SDKs and libraries</a:t>
            </a:r>
          </a:p>
          <a:p>
            <a:pPr marL="800100" lvl="1" indent="-342900">
              <a:lnSpc>
                <a:spcPct val="107000"/>
              </a:lnSpc>
              <a:spcBef>
                <a:spcPts val="0"/>
              </a:spcBef>
              <a:buFont typeface="Calibri" panose="020F050202020403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Generic</a:t>
            </a:r>
          </a:p>
          <a:p>
            <a:pPr marL="800100" lvl="1" indent="-342900">
              <a:lnSpc>
                <a:spcPct val="107000"/>
              </a:lnSpc>
              <a:spcBef>
                <a:spcPts val="0"/>
              </a:spcBef>
              <a:buFont typeface="Calibri" panose="020F050202020403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Chain-specific (e.g., </a:t>
            </a:r>
            <a:r>
              <a:rPr lang="en-US" sz="1600" dirty="0" err="1">
                <a:latin typeface="Calibri" panose="020F0502020204030204" pitchFamily="34" charset="0"/>
                <a:ea typeface="Calibri" panose="020F0502020204030204" pitchFamily="34" charset="0"/>
                <a:cs typeface="Times New Roman" panose="02020603050405020304" pitchFamily="18" charset="0"/>
              </a:rPr>
              <a:t>Polkadot</a:t>
            </a:r>
            <a:r>
              <a:rPr lang="en-US" sz="1600" dirty="0">
                <a:latin typeface="Calibri" panose="020F0502020204030204" pitchFamily="34" charset="0"/>
                <a:ea typeface="Calibri" panose="020F0502020204030204" pitchFamily="34" charset="0"/>
                <a:cs typeface="Times New Roman" panose="02020603050405020304" pitchFamily="18" charset="0"/>
              </a:rPr>
              <a:t> API, Solana CLI, etc.)</a:t>
            </a:r>
          </a:p>
          <a:p>
            <a:pPr marL="800100" lvl="1" indent="-342900">
              <a:lnSpc>
                <a:spcPct val="107000"/>
              </a:lnSpc>
              <a:spcBef>
                <a:spcPts val="0"/>
              </a:spcBef>
              <a:buFont typeface="Calibri" panose="020F050202020403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Wallet-relat</a:t>
            </a:r>
            <a:r>
              <a:rPr lang="en-US" sz="1600" dirty="0">
                <a:latin typeface="Calibri" panose="020F0502020204030204" pitchFamily="34" charset="0"/>
                <a:ea typeface="Calibri" panose="020F0502020204030204" pitchFamily="34" charset="0"/>
                <a:cs typeface="Times New Roman" panose="02020603050405020304" pitchFamily="18" charset="0"/>
              </a:rPr>
              <a: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GitHub</a:t>
            </a:r>
          </a:p>
          <a:p>
            <a:pPr marL="342900" marR="0" lvl="0" indent="-34290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Development/test chains (e.g., </a:t>
            </a:r>
            <a:r>
              <a:rPr lang="en-US" sz="1800" dirty="0" err="1">
                <a:latin typeface="Calibri" panose="020F0502020204030204" pitchFamily="34" charset="0"/>
                <a:ea typeface="Calibri" panose="020F0502020204030204" pitchFamily="34" charset="0"/>
                <a:cs typeface="Times New Roman" panose="02020603050405020304" pitchFamily="18" charset="0"/>
              </a:rPr>
              <a:t>Rinkeby</a:t>
            </a:r>
            <a:r>
              <a:rPr lang="en-US" sz="1800"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Accelerator platforms and APIs (e.g., </a:t>
            </a:r>
            <a:r>
              <a:rPr lang="en-US" sz="1800" dirty="0" err="1">
                <a:latin typeface="Calibri" panose="020F0502020204030204" pitchFamily="34" charset="0"/>
                <a:ea typeface="Calibri" panose="020F0502020204030204" pitchFamily="34" charset="0"/>
                <a:cs typeface="Times New Roman" panose="02020603050405020304" pitchFamily="18" charset="0"/>
              </a:rPr>
              <a:t>DataHub</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latin typeface="Calibri" panose="020F0502020204030204" pitchFamily="34" charset="0"/>
                <a:ea typeface="Calibri" panose="020F0502020204030204" pitchFamily="34" charset="0"/>
                <a:cs typeface="Times New Roman" panose="02020603050405020304" pitchFamily="18" charset="0"/>
              </a:rPr>
              <a:t>NFTPort</a:t>
            </a:r>
            <a:r>
              <a:rPr lang="en-US" sz="1800"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Chain explorers</a:t>
            </a:r>
          </a:p>
          <a:p>
            <a:pPr marL="342900" marR="0" lvl="0" indent="-342900">
              <a:lnSpc>
                <a:spcPct val="107000"/>
              </a:lnSpc>
              <a:spcBef>
                <a:spcPts val="0"/>
              </a:spcBef>
              <a:spcAft>
                <a:spcPts val="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Placeholder 19">
            <a:extLst>
              <a:ext uri="{FF2B5EF4-FFF2-40B4-BE49-F238E27FC236}">
                <a16:creationId xmlns:a16="http://schemas.microsoft.com/office/drawing/2014/main" id="{8BB21687-DB37-497C-A24D-C0962804E12A}"/>
              </a:ext>
            </a:extLst>
          </p:cNvPr>
          <p:cNvSpPr>
            <a:spLocks noGrp="1"/>
          </p:cNvSpPr>
          <p:nvPr>
            <p:ph type="body" sz="quarter" idx="16"/>
          </p:nvPr>
        </p:nvSpPr>
        <p:spPr>
          <a:xfrm>
            <a:off x="652462" y="914400"/>
            <a:ext cx="7577137" cy="647700"/>
          </a:xfrm>
        </p:spPr>
        <p:txBody>
          <a:bodyPr>
            <a:normAutofit/>
          </a:bodyPr>
          <a:lstStyle/>
          <a:p>
            <a:r>
              <a:rPr lang="en-US" dirty="0"/>
              <a:t>Dev Tools Stack</a:t>
            </a:r>
          </a:p>
        </p:txBody>
      </p:sp>
    </p:spTree>
    <p:extLst>
      <p:ext uri="{BB962C8B-B14F-4D97-AF65-F5344CB8AC3E}">
        <p14:creationId xmlns:p14="http://schemas.microsoft.com/office/powerpoint/2010/main" val="1430153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9733B9-1477-484D-9C68-B7651EC5AF30}"/>
              </a:ext>
            </a:extLst>
          </p:cNvPr>
          <p:cNvSpPr/>
          <p:nvPr/>
        </p:nvSpPr>
        <p:spPr>
          <a:xfrm>
            <a:off x="5465836" y="2514757"/>
            <a:ext cx="1914659" cy="17621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a:ea typeface="+mn-ea"/>
                <a:cs typeface="+mn-cs"/>
              </a:rPr>
              <a:t>Hosted Node</a:t>
            </a:r>
          </a:p>
        </p:txBody>
      </p:sp>
      <p:sp>
        <p:nvSpPr>
          <p:cNvPr id="6" name="Rectangle 5">
            <a:extLst>
              <a:ext uri="{FF2B5EF4-FFF2-40B4-BE49-F238E27FC236}">
                <a16:creationId xmlns:a16="http://schemas.microsoft.com/office/drawing/2014/main" id="{633B481B-777F-4566-B811-9C81B0F2CD6E}"/>
              </a:ext>
            </a:extLst>
          </p:cNvPr>
          <p:cNvSpPr/>
          <p:nvPr/>
        </p:nvSpPr>
        <p:spPr>
          <a:xfrm>
            <a:off x="5611797" y="2917224"/>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ontserrat"/>
                <a:ea typeface="+mn-ea"/>
                <a:cs typeface="+mn-cs"/>
              </a:rPr>
              <a:t>QuickNode</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7" name="Rectangle 6">
            <a:extLst>
              <a:ext uri="{FF2B5EF4-FFF2-40B4-BE49-F238E27FC236}">
                <a16:creationId xmlns:a16="http://schemas.microsoft.com/office/drawing/2014/main" id="{EDC59FD5-FED9-42B1-B706-4853F100DCF5}"/>
              </a:ext>
            </a:extLst>
          </p:cNvPr>
          <p:cNvSpPr/>
          <p:nvPr/>
        </p:nvSpPr>
        <p:spPr>
          <a:xfrm>
            <a:off x="5611797" y="3235976"/>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ontserrat"/>
                <a:ea typeface="+mn-ea"/>
                <a:cs typeface="+mn-cs"/>
              </a:rPr>
              <a:t>Infura</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8" name="Rectangle 7">
            <a:extLst>
              <a:ext uri="{FF2B5EF4-FFF2-40B4-BE49-F238E27FC236}">
                <a16:creationId xmlns:a16="http://schemas.microsoft.com/office/drawing/2014/main" id="{B4B11068-DC56-4928-82F8-E5E6D792E455}"/>
              </a:ext>
            </a:extLst>
          </p:cNvPr>
          <p:cNvSpPr/>
          <p:nvPr/>
        </p:nvSpPr>
        <p:spPr>
          <a:xfrm>
            <a:off x="5611797" y="3554728"/>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Alchemy</a:t>
            </a:r>
          </a:p>
        </p:txBody>
      </p:sp>
      <p:grpSp>
        <p:nvGrpSpPr>
          <p:cNvPr id="39" name="Group 38">
            <a:extLst>
              <a:ext uri="{FF2B5EF4-FFF2-40B4-BE49-F238E27FC236}">
                <a16:creationId xmlns:a16="http://schemas.microsoft.com/office/drawing/2014/main" id="{57731CB4-DE0E-473A-B053-68AC0EF1F50C}"/>
              </a:ext>
            </a:extLst>
          </p:cNvPr>
          <p:cNvGrpSpPr/>
          <p:nvPr/>
        </p:nvGrpSpPr>
        <p:grpSpPr>
          <a:xfrm>
            <a:off x="3013656" y="2854623"/>
            <a:ext cx="1964028" cy="1481072"/>
            <a:chOff x="3013656" y="2307272"/>
            <a:chExt cx="1964028" cy="1481072"/>
          </a:xfrm>
        </p:grpSpPr>
        <p:sp>
          <p:nvSpPr>
            <p:cNvPr id="4" name="Rectangle 3">
              <a:extLst>
                <a:ext uri="{FF2B5EF4-FFF2-40B4-BE49-F238E27FC236}">
                  <a16:creationId xmlns:a16="http://schemas.microsoft.com/office/drawing/2014/main" id="{907F2B14-57D1-4438-85E7-A3634F55B9EC}"/>
                </a:ext>
              </a:extLst>
            </p:cNvPr>
            <p:cNvSpPr/>
            <p:nvPr/>
          </p:nvSpPr>
          <p:spPr>
            <a:xfrm>
              <a:off x="3013656" y="2307272"/>
              <a:ext cx="1964028" cy="1481072"/>
            </a:xfrm>
            <a:prstGeom prst="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F20"/>
                  </a:solidFill>
                  <a:effectLst/>
                  <a:uLnTx/>
                  <a:uFillTx/>
                  <a:latin typeface="Montserrat"/>
                  <a:ea typeface="+mn-ea"/>
                  <a:cs typeface="+mn-cs"/>
                </a:rPr>
                <a:t>Local Node</a:t>
              </a:r>
            </a:p>
          </p:txBody>
        </p:sp>
        <p:sp>
          <p:nvSpPr>
            <p:cNvPr id="10" name="Rectangle 9">
              <a:extLst>
                <a:ext uri="{FF2B5EF4-FFF2-40B4-BE49-F238E27FC236}">
                  <a16:creationId xmlns:a16="http://schemas.microsoft.com/office/drawing/2014/main" id="{071F2B93-2648-41B3-9A51-58AD6B998710}"/>
                </a:ext>
              </a:extLst>
            </p:cNvPr>
            <p:cNvSpPr/>
            <p:nvPr/>
          </p:nvSpPr>
          <p:spPr>
            <a:xfrm>
              <a:off x="3203622" y="2709738"/>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a:ea typeface="+mn-ea"/>
                  <a:cs typeface="+mn-cs"/>
                </a:rPr>
                <a:t>Geth</a:t>
              </a:r>
            </a:p>
          </p:txBody>
        </p:sp>
      </p:grpSp>
      <p:grpSp>
        <p:nvGrpSpPr>
          <p:cNvPr id="25" name="Group 24">
            <a:extLst>
              <a:ext uri="{FF2B5EF4-FFF2-40B4-BE49-F238E27FC236}">
                <a16:creationId xmlns:a16="http://schemas.microsoft.com/office/drawing/2014/main" id="{0BD901C9-A4EC-436E-8E54-6B6B3631CBAC}"/>
              </a:ext>
            </a:extLst>
          </p:cNvPr>
          <p:cNvGrpSpPr/>
          <p:nvPr/>
        </p:nvGrpSpPr>
        <p:grpSpPr>
          <a:xfrm>
            <a:off x="7642264" y="3854844"/>
            <a:ext cx="1914659" cy="1481072"/>
            <a:chOff x="8538693" y="3184302"/>
            <a:chExt cx="1914659" cy="1481072"/>
          </a:xfrm>
        </p:grpSpPr>
        <p:sp>
          <p:nvSpPr>
            <p:cNvPr id="16" name="Rectangle 15">
              <a:extLst>
                <a:ext uri="{FF2B5EF4-FFF2-40B4-BE49-F238E27FC236}">
                  <a16:creationId xmlns:a16="http://schemas.microsoft.com/office/drawing/2014/main" id="{F9756F15-AD6A-41C4-B5DE-EAD7EB07397D}"/>
                </a:ext>
              </a:extLst>
            </p:cNvPr>
            <p:cNvSpPr/>
            <p:nvPr/>
          </p:nvSpPr>
          <p:spPr>
            <a:xfrm>
              <a:off x="8538693" y="3184302"/>
              <a:ext cx="1914659" cy="14810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a:ea typeface="+mn-ea"/>
                  <a:cs typeface="+mn-cs"/>
                </a:rPr>
                <a:t>Network</a:t>
              </a:r>
            </a:p>
          </p:txBody>
        </p:sp>
        <p:pic>
          <p:nvPicPr>
            <p:cNvPr id="14" name="Graphic 13">
              <a:extLst>
                <a:ext uri="{FF2B5EF4-FFF2-40B4-BE49-F238E27FC236}">
                  <a16:creationId xmlns:a16="http://schemas.microsoft.com/office/drawing/2014/main" id="{0AA39ABA-13E8-4EBC-AF29-BED4214DFAE7}"/>
                </a:ext>
              </a:extLst>
            </p:cNvPr>
            <p:cNvPicPr>
              <a:picLocks noChangeAspect="1"/>
            </p:cNvPicPr>
            <p:nvPr/>
          </p:nvPicPr>
          <p:blipFill rotWithShape="1">
            <a:blip r:embed="rId2">
              <a:extLst>
                <a:ext uri="{28A0092B-C50C-407E-A947-70E740481C1C}">
                  <a14:useLocalDpi xmlns:a14="http://schemas.microsoft.com/office/drawing/2010/main" val="0"/>
                </a:ext>
              </a:extLst>
            </a:blip>
            <a:srcRect t="1" r="71122" b="-1"/>
            <a:stretch/>
          </p:blipFill>
          <p:spPr>
            <a:xfrm>
              <a:off x="9929813" y="3231524"/>
              <a:ext cx="442913" cy="337004"/>
            </a:xfrm>
            <a:prstGeom prst="rect">
              <a:avLst/>
            </a:prstGeom>
          </p:spPr>
        </p:pic>
        <p:sp>
          <p:nvSpPr>
            <p:cNvPr id="17" name="Rectangle 16">
              <a:extLst>
                <a:ext uri="{FF2B5EF4-FFF2-40B4-BE49-F238E27FC236}">
                  <a16:creationId xmlns:a16="http://schemas.microsoft.com/office/drawing/2014/main" id="{8D0807E9-4075-4A55-BF30-3C6292405F12}"/>
                </a:ext>
              </a:extLst>
            </p:cNvPr>
            <p:cNvSpPr/>
            <p:nvPr/>
          </p:nvSpPr>
          <p:spPr>
            <a:xfrm>
              <a:off x="8747975" y="3626476"/>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ontserrat"/>
                  <a:ea typeface="+mn-ea"/>
                  <a:cs typeface="+mn-cs"/>
                </a:rPr>
                <a:t>Mainnet</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671E1938-FB15-47E4-8657-15D113065FCD}"/>
                </a:ext>
              </a:extLst>
            </p:cNvPr>
            <p:cNvSpPr/>
            <p:nvPr/>
          </p:nvSpPr>
          <p:spPr>
            <a:xfrm>
              <a:off x="8747975" y="3945228"/>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Mumbai </a:t>
              </a:r>
              <a:r>
                <a:rPr kumimoji="0" lang="en-US" sz="1200" b="0" i="0" u="none" strike="noStrike" kern="1200" cap="none" spc="0" normalizeH="0" baseline="0" noProof="0" dirty="0" err="1">
                  <a:ln>
                    <a:noFill/>
                  </a:ln>
                  <a:solidFill>
                    <a:prstClr val="white"/>
                  </a:solidFill>
                  <a:effectLst/>
                  <a:uLnTx/>
                  <a:uFillTx/>
                  <a:latin typeface="Montserrat"/>
                  <a:ea typeface="+mn-ea"/>
                  <a:cs typeface="+mn-cs"/>
                </a:rPr>
                <a:t>testnet</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9" name="Rectangle 18">
              <a:extLst>
                <a:ext uri="{FF2B5EF4-FFF2-40B4-BE49-F238E27FC236}">
                  <a16:creationId xmlns:a16="http://schemas.microsoft.com/office/drawing/2014/main" id="{B53A1BD5-57AA-4225-9E87-B7442F59DBB4}"/>
                </a:ext>
              </a:extLst>
            </p:cNvPr>
            <p:cNvSpPr/>
            <p:nvPr/>
          </p:nvSpPr>
          <p:spPr>
            <a:xfrm>
              <a:off x="8747975" y="4263980"/>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a:ea typeface="+mn-ea"/>
                  <a:cs typeface="+mn-cs"/>
                </a:rPr>
                <a:t>…</a:t>
              </a:r>
            </a:p>
          </p:txBody>
        </p:sp>
      </p:grpSp>
      <p:grpSp>
        <p:nvGrpSpPr>
          <p:cNvPr id="26" name="Group 25">
            <a:extLst>
              <a:ext uri="{FF2B5EF4-FFF2-40B4-BE49-F238E27FC236}">
                <a16:creationId xmlns:a16="http://schemas.microsoft.com/office/drawing/2014/main" id="{32FB7A8A-6603-4E90-A0DF-47EB0A52F936}"/>
              </a:ext>
            </a:extLst>
          </p:cNvPr>
          <p:cNvGrpSpPr/>
          <p:nvPr/>
        </p:nvGrpSpPr>
        <p:grpSpPr>
          <a:xfrm>
            <a:off x="9618044" y="4868676"/>
            <a:ext cx="1914659" cy="1481072"/>
            <a:chOff x="8538693" y="3184302"/>
            <a:chExt cx="1914659" cy="1481072"/>
          </a:xfrm>
        </p:grpSpPr>
        <p:sp>
          <p:nvSpPr>
            <p:cNvPr id="27" name="Rectangle 26">
              <a:extLst>
                <a:ext uri="{FF2B5EF4-FFF2-40B4-BE49-F238E27FC236}">
                  <a16:creationId xmlns:a16="http://schemas.microsoft.com/office/drawing/2014/main" id="{8B71E586-5303-4EB5-AE0D-178553F78EDE}"/>
                </a:ext>
              </a:extLst>
            </p:cNvPr>
            <p:cNvSpPr/>
            <p:nvPr/>
          </p:nvSpPr>
          <p:spPr>
            <a:xfrm>
              <a:off x="8538693" y="3184302"/>
              <a:ext cx="1914659" cy="14810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a:ea typeface="+mn-ea"/>
                  <a:cs typeface="+mn-cs"/>
                </a:rPr>
                <a:t>Network</a:t>
              </a:r>
            </a:p>
          </p:txBody>
        </p:sp>
        <p:pic>
          <p:nvPicPr>
            <p:cNvPr id="28" name="Graphic 13">
              <a:extLst>
                <a:ext uri="{FF2B5EF4-FFF2-40B4-BE49-F238E27FC236}">
                  <a16:creationId xmlns:a16="http://schemas.microsoft.com/office/drawing/2014/main" id="{24221E67-83B7-459A-9F6B-B257E54BB4A9}"/>
                </a:ext>
              </a:extLst>
            </p:cNvPr>
            <p:cNvPicPr>
              <a:picLocks noChangeAspect="1"/>
            </p:cNvPicPr>
            <p:nvPr/>
          </p:nvPicPr>
          <p:blipFill rotWithShape="1">
            <a:blip r:embed="rId3">
              <a:extLst>
                <a:ext uri="{28A0092B-C50C-407E-A947-70E740481C1C}">
                  <a14:useLocalDpi xmlns:a14="http://schemas.microsoft.com/office/drawing/2010/main" val="0"/>
                </a:ext>
              </a:extLst>
            </a:blip>
            <a:srcRect l="-79150" t="-13780" r="-85415" b="-9846"/>
            <a:stretch/>
          </p:blipFill>
          <p:spPr>
            <a:xfrm>
              <a:off x="9929813" y="3231524"/>
              <a:ext cx="442913" cy="337004"/>
            </a:xfrm>
            <a:prstGeom prst="rect">
              <a:avLst/>
            </a:prstGeom>
          </p:spPr>
        </p:pic>
        <p:sp>
          <p:nvSpPr>
            <p:cNvPr id="29" name="Rectangle 28">
              <a:extLst>
                <a:ext uri="{FF2B5EF4-FFF2-40B4-BE49-F238E27FC236}">
                  <a16:creationId xmlns:a16="http://schemas.microsoft.com/office/drawing/2014/main" id="{4B5DB692-01D2-4812-9628-141AD61A9EB1}"/>
                </a:ext>
              </a:extLst>
            </p:cNvPr>
            <p:cNvSpPr/>
            <p:nvPr/>
          </p:nvSpPr>
          <p:spPr>
            <a:xfrm>
              <a:off x="8747975" y="3626476"/>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ontserrat"/>
                  <a:ea typeface="+mn-ea"/>
                  <a:cs typeface="+mn-cs"/>
                </a:rPr>
                <a:t>Mainnet</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30" name="Rectangle 29">
              <a:extLst>
                <a:ext uri="{FF2B5EF4-FFF2-40B4-BE49-F238E27FC236}">
                  <a16:creationId xmlns:a16="http://schemas.microsoft.com/office/drawing/2014/main" id="{2BBEA296-A098-4392-B5F0-A26050D8365D}"/>
                </a:ext>
              </a:extLst>
            </p:cNvPr>
            <p:cNvSpPr/>
            <p:nvPr/>
          </p:nvSpPr>
          <p:spPr>
            <a:xfrm>
              <a:off x="8747975" y="3945228"/>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ontserrat"/>
                  <a:ea typeface="+mn-ea"/>
                  <a:cs typeface="+mn-cs"/>
                </a:rPr>
                <a:t>Testnet</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31" name="Rectangle 30">
              <a:extLst>
                <a:ext uri="{FF2B5EF4-FFF2-40B4-BE49-F238E27FC236}">
                  <a16:creationId xmlns:a16="http://schemas.microsoft.com/office/drawing/2014/main" id="{C2EDB954-2FA7-4E04-BDE2-4EBF5013E653}"/>
                </a:ext>
              </a:extLst>
            </p:cNvPr>
            <p:cNvSpPr/>
            <p:nvPr/>
          </p:nvSpPr>
          <p:spPr>
            <a:xfrm>
              <a:off x="8747975" y="4263980"/>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a:ea typeface="+mn-ea"/>
                  <a:cs typeface="+mn-cs"/>
                </a:rPr>
                <a:t>…</a:t>
              </a:r>
            </a:p>
          </p:txBody>
        </p:sp>
      </p:grpSp>
      <p:cxnSp>
        <p:nvCxnSpPr>
          <p:cNvPr id="33" name="Connector: Elbow 32">
            <a:extLst>
              <a:ext uri="{FF2B5EF4-FFF2-40B4-BE49-F238E27FC236}">
                <a16:creationId xmlns:a16="http://schemas.microsoft.com/office/drawing/2014/main" id="{D7186242-EEA6-4C8A-9938-832412588C36}"/>
              </a:ext>
            </a:extLst>
          </p:cNvPr>
          <p:cNvCxnSpPr>
            <a:cxnSpLocks/>
            <a:stCxn id="5" idx="2"/>
            <a:endCxn id="16" idx="1"/>
          </p:cNvCxnSpPr>
          <p:nvPr/>
        </p:nvCxnSpPr>
        <p:spPr>
          <a:xfrm rot="16200000" flipH="1">
            <a:off x="6873492" y="3826608"/>
            <a:ext cx="318446" cy="12190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0D43FE6-8165-4F72-BB02-A74E35B9BA7C}"/>
              </a:ext>
            </a:extLst>
          </p:cNvPr>
          <p:cNvCxnSpPr>
            <a:stCxn id="4" idx="2"/>
            <a:endCxn id="16" idx="1"/>
          </p:cNvCxnSpPr>
          <p:nvPr/>
        </p:nvCxnSpPr>
        <p:spPr>
          <a:xfrm rot="16200000" flipH="1">
            <a:off x="5689125" y="2642240"/>
            <a:ext cx="259685" cy="36465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562A7AEF-4749-4F7D-979C-C30B16156056}"/>
              </a:ext>
            </a:extLst>
          </p:cNvPr>
          <p:cNvCxnSpPr>
            <a:stCxn id="16" idx="2"/>
            <a:endCxn id="27" idx="1"/>
          </p:cNvCxnSpPr>
          <p:nvPr/>
        </p:nvCxnSpPr>
        <p:spPr>
          <a:xfrm rot="16200000" flipH="1">
            <a:off x="8972171" y="4963339"/>
            <a:ext cx="273296" cy="10184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DCA9A88-A53C-409A-AE22-1BB8A1B5697A}"/>
              </a:ext>
            </a:extLst>
          </p:cNvPr>
          <p:cNvSpPr/>
          <p:nvPr/>
        </p:nvSpPr>
        <p:spPr>
          <a:xfrm>
            <a:off x="555937" y="977204"/>
            <a:ext cx="1964028" cy="3107029"/>
          </a:xfrm>
          <a:prstGeom prst="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F20"/>
                </a:solidFill>
                <a:effectLst/>
                <a:uLnTx/>
                <a:uFillTx/>
                <a:latin typeface="Montserrat"/>
                <a:ea typeface="+mn-ea"/>
                <a:cs typeface="+mn-cs"/>
              </a:rPr>
              <a:t>Smart Contract Dev Frameworks</a:t>
            </a:r>
          </a:p>
        </p:txBody>
      </p:sp>
      <p:sp>
        <p:nvSpPr>
          <p:cNvPr id="43" name="Rectangle 42">
            <a:extLst>
              <a:ext uri="{FF2B5EF4-FFF2-40B4-BE49-F238E27FC236}">
                <a16:creationId xmlns:a16="http://schemas.microsoft.com/office/drawing/2014/main" id="{7F726EF0-F14B-4B38-A8A7-E5CD29830530}"/>
              </a:ext>
            </a:extLst>
          </p:cNvPr>
          <p:cNvSpPr/>
          <p:nvPr/>
        </p:nvSpPr>
        <p:spPr>
          <a:xfrm>
            <a:off x="745903" y="1647299"/>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Brownie (python)</a:t>
            </a:r>
          </a:p>
        </p:txBody>
      </p:sp>
      <p:cxnSp>
        <p:nvCxnSpPr>
          <p:cNvPr id="46" name="Connector: Elbow 45">
            <a:extLst>
              <a:ext uri="{FF2B5EF4-FFF2-40B4-BE49-F238E27FC236}">
                <a16:creationId xmlns:a16="http://schemas.microsoft.com/office/drawing/2014/main" id="{235AF8FB-CB42-4494-B561-39A8E5C3D570}"/>
              </a:ext>
            </a:extLst>
          </p:cNvPr>
          <p:cNvCxnSpPr>
            <a:cxnSpLocks/>
            <a:stCxn id="42" idx="3"/>
            <a:endCxn id="4" idx="0"/>
          </p:cNvCxnSpPr>
          <p:nvPr/>
        </p:nvCxnSpPr>
        <p:spPr>
          <a:xfrm>
            <a:off x="2519965" y="2530719"/>
            <a:ext cx="1475705" cy="3239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13D01953-5696-4AEC-BE27-B02E60E16193}"/>
              </a:ext>
            </a:extLst>
          </p:cNvPr>
          <p:cNvCxnSpPr>
            <a:cxnSpLocks/>
            <a:stCxn id="42" idx="3"/>
            <a:endCxn id="5" idx="0"/>
          </p:cNvCxnSpPr>
          <p:nvPr/>
        </p:nvCxnSpPr>
        <p:spPr>
          <a:xfrm flipV="1">
            <a:off x="2519965" y="2514757"/>
            <a:ext cx="3903201" cy="15962"/>
          </a:xfrm>
          <a:prstGeom prst="bentConnector4">
            <a:avLst>
              <a:gd name="adj1" fmla="val 37737"/>
              <a:gd name="adj2" fmla="val 11164735"/>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A979CAB-3412-4973-9910-EAE117C17B45}"/>
              </a:ext>
            </a:extLst>
          </p:cNvPr>
          <p:cNvSpPr txBox="1"/>
          <p:nvPr/>
        </p:nvSpPr>
        <p:spPr>
          <a:xfrm>
            <a:off x="2517823" y="1648857"/>
            <a:ext cx="163587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A1F20"/>
                </a:solidFill>
                <a:effectLst/>
                <a:uLnTx/>
                <a:uFillTx/>
                <a:latin typeface="Montserrat"/>
                <a:ea typeface="+mn-ea"/>
                <a:cs typeface="+mn-cs"/>
              </a:rPr>
              <a:t>Deploy Smart Contract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A1F20"/>
                </a:solidFill>
                <a:effectLst/>
                <a:uLnTx/>
                <a:uFillTx/>
                <a:latin typeface="Montserrat"/>
                <a:ea typeface="+mn-ea"/>
                <a:cs typeface="+mn-cs"/>
              </a:rPr>
              <a:t>Submit Transactions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A1F20"/>
                </a:solidFill>
                <a:effectLst/>
                <a:uLnTx/>
                <a:uFillTx/>
                <a:latin typeface="Montserrat"/>
                <a:ea typeface="+mn-ea"/>
                <a:cs typeface="+mn-cs"/>
              </a:rPr>
              <a:t>Test Contracts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A1F20"/>
                </a:solidFill>
                <a:effectLst/>
                <a:uLnTx/>
                <a:uFillTx/>
                <a:latin typeface="Montserrat"/>
                <a:ea typeface="+mn-ea"/>
                <a:cs typeface="+mn-cs"/>
              </a:rPr>
              <a:t>Query Blockchain</a:t>
            </a:r>
          </a:p>
        </p:txBody>
      </p:sp>
      <p:sp>
        <p:nvSpPr>
          <p:cNvPr id="50" name="Rectangle 49">
            <a:extLst>
              <a:ext uri="{FF2B5EF4-FFF2-40B4-BE49-F238E27FC236}">
                <a16:creationId xmlns:a16="http://schemas.microsoft.com/office/drawing/2014/main" id="{EE59789A-9796-43EA-BBCE-6BE21D0624F5}"/>
              </a:ext>
            </a:extLst>
          </p:cNvPr>
          <p:cNvSpPr/>
          <p:nvPr/>
        </p:nvSpPr>
        <p:spPr>
          <a:xfrm>
            <a:off x="1361181" y="1935268"/>
            <a:ext cx="966676"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web3.py</a:t>
            </a:r>
          </a:p>
        </p:txBody>
      </p:sp>
      <p:sp>
        <p:nvSpPr>
          <p:cNvPr id="53" name="Rectangle 52">
            <a:extLst>
              <a:ext uri="{FF2B5EF4-FFF2-40B4-BE49-F238E27FC236}">
                <a16:creationId xmlns:a16="http://schemas.microsoft.com/office/drawing/2014/main" id="{E56B8BC1-345B-4996-9346-7B48092A2017}"/>
              </a:ext>
            </a:extLst>
          </p:cNvPr>
          <p:cNvSpPr/>
          <p:nvPr/>
        </p:nvSpPr>
        <p:spPr>
          <a:xfrm>
            <a:off x="1361181" y="2552599"/>
            <a:ext cx="966676"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web3.js</a:t>
            </a:r>
          </a:p>
        </p:txBody>
      </p:sp>
      <p:sp>
        <p:nvSpPr>
          <p:cNvPr id="54" name="Rectangle 53">
            <a:extLst>
              <a:ext uri="{FF2B5EF4-FFF2-40B4-BE49-F238E27FC236}">
                <a16:creationId xmlns:a16="http://schemas.microsoft.com/office/drawing/2014/main" id="{9A3EE1F9-9F1D-489E-B586-930D50AF477E}"/>
              </a:ext>
            </a:extLst>
          </p:cNvPr>
          <p:cNvSpPr/>
          <p:nvPr/>
        </p:nvSpPr>
        <p:spPr>
          <a:xfrm>
            <a:off x="745903" y="2258594"/>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Truffle (</a:t>
            </a:r>
            <a:r>
              <a:rPr kumimoji="0" lang="en-US" sz="1200" b="0" i="0" u="none" strike="noStrike" kern="1200" cap="none" spc="0" normalizeH="0" baseline="0" noProof="0" dirty="0" err="1">
                <a:ln>
                  <a:noFill/>
                </a:ln>
                <a:solidFill>
                  <a:prstClr val="white"/>
                </a:solidFill>
                <a:effectLst/>
                <a:uLnTx/>
                <a:uFillTx/>
                <a:latin typeface="Montserrat"/>
                <a:ea typeface="+mn-ea"/>
                <a:cs typeface="+mn-cs"/>
              </a:rPr>
              <a:t>js</a:t>
            </a:r>
            <a:r>
              <a:rPr kumimoji="0" lang="en-US" sz="1200" b="0" i="0" u="none" strike="noStrike" kern="1200" cap="none" spc="0" normalizeH="0" baseline="0" noProof="0" dirty="0">
                <a:ln>
                  <a:noFill/>
                </a:ln>
                <a:solidFill>
                  <a:prstClr val="white"/>
                </a:solidFill>
                <a:effectLst/>
                <a:uLnTx/>
                <a:uFillTx/>
                <a:latin typeface="Montserrat"/>
                <a:ea typeface="+mn-ea"/>
                <a:cs typeface="+mn-cs"/>
              </a:rPr>
              <a:t>)</a:t>
            </a:r>
          </a:p>
        </p:txBody>
      </p:sp>
      <p:grpSp>
        <p:nvGrpSpPr>
          <p:cNvPr id="55" name="Group 54">
            <a:extLst>
              <a:ext uri="{FF2B5EF4-FFF2-40B4-BE49-F238E27FC236}">
                <a16:creationId xmlns:a16="http://schemas.microsoft.com/office/drawing/2014/main" id="{EE4B06F7-881F-4D17-AB1C-E98E9FC961DE}"/>
              </a:ext>
            </a:extLst>
          </p:cNvPr>
          <p:cNvGrpSpPr/>
          <p:nvPr/>
        </p:nvGrpSpPr>
        <p:grpSpPr>
          <a:xfrm>
            <a:off x="1781450" y="5428370"/>
            <a:ext cx="1914659" cy="578417"/>
            <a:chOff x="8538693" y="3184302"/>
            <a:chExt cx="1914659" cy="578417"/>
          </a:xfrm>
        </p:grpSpPr>
        <p:sp>
          <p:nvSpPr>
            <p:cNvPr id="56" name="Rectangle 55">
              <a:extLst>
                <a:ext uri="{FF2B5EF4-FFF2-40B4-BE49-F238E27FC236}">
                  <a16:creationId xmlns:a16="http://schemas.microsoft.com/office/drawing/2014/main" id="{9472DB4B-EBE7-41B4-9439-E397B1DBF6F9}"/>
                </a:ext>
              </a:extLst>
            </p:cNvPr>
            <p:cNvSpPr/>
            <p:nvPr/>
          </p:nvSpPr>
          <p:spPr>
            <a:xfrm>
              <a:off x="8538693" y="3184302"/>
              <a:ext cx="1914659" cy="5784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a:ea typeface="+mn-ea"/>
                  <a:cs typeface="+mn-cs"/>
                </a:rPr>
                <a:t>Faucet</a:t>
              </a:r>
            </a:p>
          </p:txBody>
        </p:sp>
        <p:pic>
          <p:nvPicPr>
            <p:cNvPr id="57" name="Graphic 13">
              <a:extLst>
                <a:ext uri="{FF2B5EF4-FFF2-40B4-BE49-F238E27FC236}">
                  <a16:creationId xmlns:a16="http://schemas.microsoft.com/office/drawing/2014/main" id="{5A2AC0F9-9127-4442-97FF-124EC003C197}"/>
                </a:ext>
              </a:extLst>
            </p:cNvPr>
            <p:cNvPicPr>
              <a:picLocks noChangeAspect="1"/>
            </p:cNvPicPr>
            <p:nvPr/>
          </p:nvPicPr>
          <p:blipFill rotWithShape="1">
            <a:blip r:embed="rId2">
              <a:extLst>
                <a:ext uri="{28A0092B-C50C-407E-A947-70E740481C1C}">
                  <a14:useLocalDpi xmlns:a14="http://schemas.microsoft.com/office/drawing/2010/main" val="0"/>
                </a:ext>
              </a:extLst>
            </a:blip>
            <a:srcRect t="1" r="71122" b="-1"/>
            <a:stretch/>
          </p:blipFill>
          <p:spPr>
            <a:xfrm>
              <a:off x="9929813" y="3231524"/>
              <a:ext cx="442913" cy="337004"/>
            </a:xfrm>
            <a:prstGeom prst="rect">
              <a:avLst/>
            </a:prstGeom>
          </p:spPr>
        </p:pic>
      </p:grpSp>
      <p:cxnSp>
        <p:nvCxnSpPr>
          <p:cNvPr id="65" name="Connector: Elbow 64">
            <a:extLst>
              <a:ext uri="{FF2B5EF4-FFF2-40B4-BE49-F238E27FC236}">
                <a16:creationId xmlns:a16="http://schemas.microsoft.com/office/drawing/2014/main" id="{DAEDE0D0-9811-4482-B2E4-92E715238F4A}"/>
              </a:ext>
            </a:extLst>
          </p:cNvPr>
          <p:cNvCxnSpPr>
            <a:stCxn id="63" idx="3"/>
            <a:endCxn id="16" idx="1"/>
          </p:cNvCxnSpPr>
          <p:nvPr/>
        </p:nvCxnSpPr>
        <p:spPr>
          <a:xfrm flipV="1">
            <a:off x="2546672" y="4595380"/>
            <a:ext cx="5095592" cy="145539"/>
          </a:xfrm>
          <a:prstGeom prst="bentConnector3">
            <a:avLst>
              <a:gd name="adj1" fmla="val 284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F3018C8-3AB0-4E2B-8122-C4C079C33096}"/>
              </a:ext>
            </a:extLst>
          </p:cNvPr>
          <p:cNvCxnSpPr>
            <a:cxnSpLocks/>
            <a:stCxn id="56" idx="3"/>
            <a:endCxn id="18" idx="1"/>
          </p:cNvCxnSpPr>
          <p:nvPr/>
        </p:nvCxnSpPr>
        <p:spPr>
          <a:xfrm flipV="1">
            <a:off x="3696109" y="4733290"/>
            <a:ext cx="4155437" cy="984289"/>
          </a:xfrm>
          <a:prstGeom prst="bentConnector3">
            <a:avLst>
              <a:gd name="adj1" fmla="val 4413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542563E-701D-4452-8F8A-4055112147A5}"/>
              </a:ext>
            </a:extLst>
          </p:cNvPr>
          <p:cNvSpPr txBox="1"/>
          <p:nvPr/>
        </p:nvSpPr>
        <p:spPr>
          <a:xfrm>
            <a:off x="3730189" y="5500901"/>
            <a:ext cx="16358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A1F20"/>
                </a:solidFill>
                <a:effectLst/>
                <a:uLnTx/>
                <a:uFillTx/>
                <a:latin typeface="Montserrat"/>
                <a:ea typeface="+mn-ea"/>
                <a:cs typeface="+mn-cs"/>
              </a:rPr>
              <a:t>Deposit test MATIC tokens</a:t>
            </a:r>
          </a:p>
        </p:txBody>
      </p:sp>
      <p:grpSp>
        <p:nvGrpSpPr>
          <p:cNvPr id="78" name="Group 77">
            <a:extLst>
              <a:ext uri="{FF2B5EF4-FFF2-40B4-BE49-F238E27FC236}">
                <a16:creationId xmlns:a16="http://schemas.microsoft.com/office/drawing/2014/main" id="{3229C8AD-22CB-4C5D-A280-21957254ECD1}"/>
              </a:ext>
            </a:extLst>
          </p:cNvPr>
          <p:cNvGrpSpPr/>
          <p:nvPr/>
        </p:nvGrpSpPr>
        <p:grpSpPr>
          <a:xfrm>
            <a:off x="5697045" y="5520628"/>
            <a:ext cx="1914659" cy="815761"/>
            <a:chOff x="9165824" y="2840288"/>
            <a:chExt cx="1914659" cy="815761"/>
          </a:xfrm>
        </p:grpSpPr>
        <p:sp>
          <p:nvSpPr>
            <p:cNvPr id="79" name="Rectangle 78">
              <a:extLst>
                <a:ext uri="{FF2B5EF4-FFF2-40B4-BE49-F238E27FC236}">
                  <a16:creationId xmlns:a16="http://schemas.microsoft.com/office/drawing/2014/main" id="{76436F79-D88D-4300-A350-0698D68D33D2}"/>
                </a:ext>
              </a:extLst>
            </p:cNvPr>
            <p:cNvSpPr/>
            <p:nvPr/>
          </p:nvSpPr>
          <p:spPr>
            <a:xfrm>
              <a:off x="9165824" y="2840288"/>
              <a:ext cx="1914659" cy="8157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a:ea typeface="+mn-ea"/>
                  <a:cs typeface="+mn-cs"/>
                </a:rPr>
                <a:t>Chain Explorer</a:t>
              </a:r>
            </a:p>
          </p:txBody>
        </p:sp>
        <p:pic>
          <p:nvPicPr>
            <p:cNvPr id="80" name="Graphic 13">
              <a:extLst>
                <a:ext uri="{FF2B5EF4-FFF2-40B4-BE49-F238E27FC236}">
                  <a16:creationId xmlns:a16="http://schemas.microsoft.com/office/drawing/2014/main" id="{31B9BEE2-2F97-4F31-B40D-6274840F3A21}"/>
                </a:ext>
              </a:extLst>
            </p:cNvPr>
            <p:cNvPicPr>
              <a:picLocks noChangeAspect="1"/>
            </p:cNvPicPr>
            <p:nvPr/>
          </p:nvPicPr>
          <p:blipFill rotWithShape="1">
            <a:blip r:embed="rId2">
              <a:extLst>
                <a:ext uri="{28A0092B-C50C-407E-A947-70E740481C1C}">
                  <a14:useLocalDpi xmlns:a14="http://schemas.microsoft.com/office/drawing/2010/main" val="0"/>
                </a:ext>
              </a:extLst>
            </a:blip>
            <a:srcRect t="1" r="71122" b="-1"/>
            <a:stretch/>
          </p:blipFill>
          <p:spPr>
            <a:xfrm>
              <a:off x="10716708" y="2939022"/>
              <a:ext cx="308905" cy="235040"/>
            </a:xfrm>
            <a:prstGeom prst="rect">
              <a:avLst/>
            </a:prstGeom>
          </p:spPr>
        </p:pic>
        <p:sp>
          <p:nvSpPr>
            <p:cNvPr id="81" name="Rectangle 80">
              <a:extLst>
                <a:ext uri="{FF2B5EF4-FFF2-40B4-BE49-F238E27FC236}">
                  <a16:creationId xmlns:a16="http://schemas.microsoft.com/office/drawing/2014/main" id="{F79EA78D-7611-45A5-B731-CF40AC2DF923}"/>
                </a:ext>
              </a:extLst>
            </p:cNvPr>
            <p:cNvSpPr/>
            <p:nvPr/>
          </p:nvSpPr>
          <p:spPr>
            <a:xfrm>
              <a:off x="9375106" y="3282462"/>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ontserrat"/>
                  <a:ea typeface="+mn-ea"/>
                  <a:cs typeface="+mn-cs"/>
                </a:rPr>
                <a:t>polygonscan</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grpSp>
      <p:cxnSp>
        <p:nvCxnSpPr>
          <p:cNvPr id="85" name="Connector: Elbow 84">
            <a:extLst>
              <a:ext uri="{FF2B5EF4-FFF2-40B4-BE49-F238E27FC236}">
                <a16:creationId xmlns:a16="http://schemas.microsoft.com/office/drawing/2014/main" id="{2D38262B-50B1-4CAC-9934-81A856D228D4}"/>
              </a:ext>
            </a:extLst>
          </p:cNvPr>
          <p:cNvCxnSpPr>
            <a:stCxn id="79" idx="0"/>
            <a:endCxn id="18" idx="1"/>
          </p:cNvCxnSpPr>
          <p:nvPr/>
        </p:nvCxnSpPr>
        <p:spPr>
          <a:xfrm rot="5400000" flipH="1" flipV="1">
            <a:off x="6859291" y="4528374"/>
            <a:ext cx="787338" cy="1197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CA5ACB27-6626-43BF-99F2-002B9E20AF69}"/>
              </a:ext>
            </a:extLst>
          </p:cNvPr>
          <p:cNvGrpSpPr/>
          <p:nvPr/>
        </p:nvGrpSpPr>
        <p:grpSpPr>
          <a:xfrm>
            <a:off x="774752" y="4220934"/>
            <a:ext cx="1964028" cy="1089916"/>
            <a:chOff x="774752" y="3778761"/>
            <a:chExt cx="1964028" cy="1089916"/>
          </a:xfrm>
        </p:grpSpPr>
        <p:sp>
          <p:nvSpPr>
            <p:cNvPr id="62" name="Rectangle 61">
              <a:extLst>
                <a:ext uri="{FF2B5EF4-FFF2-40B4-BE49-F238E27FC236}">
                  <a16:creationId xmlns:a16="http://schemas.microsoft.com/office/drawing/2014/main" id="{E67EDF57-7201-47B5-85B4-6EDC6E813317}"/>
                </a:ext>
              </a:extLst>
            </p:cNvPr>
            <p:cNvSpPr/>
            <p:nvPr/>
          </p:nvSpPr>
          <p:spPr>
            <a:xfrm>
              <a:off x="774752" y="3778761"/>
              <a:ext cx="1964028" cy="108991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CE2"/>
                  </a:solidFill>
                  <a:effectLst/>
                  <a:uLnTx/>
                  <a:uFillTx/>
                  <a:latin typeface="Montserrat"/>
                  <a:ea typeface="+mn-ea"/>
                  <a:cs typeface="+mn-cs"/>
                </a:rPr>
                <a:t>Wallet</a:t>
              </a:r>
            </a:p>
          </p:txBody>
        </p:sp>
        <p:sp>
          <p:nvSpPr>
            <p:cNvPr id="63" name="Rectangle 62">
              <a:extLst>
                <a:ext uri="{FF2B5EF4-FFF2-40B4-BE49-F238E27FC236}">
                  <a16:creationId xmlns:a16="http://schemas.microsoft.com/office/drawing/2014/main" id="{B9D7F4E5-B6E3-4692-8C0A-62B16C3A0B26}"/>
                </a:ext>
              </a:extLst>
            </p:cNvPr>
            <p:cNvSpPr/>
            <p:nvPr/>
          </p:nvSpPr>
          <p:spPr>
            <a:xfrm>
              <a:off x="964718" y="4181226"/>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Brownie Account</a:t>
              </a:r>
            </a:p>
          </p:txBody>
        </p:sp>
        <p:sp>
          <p:nvSpPr>
            <p:cNvPr id="86" name="Rectangle 85">
              <a:extLst>
                <a:ext uri="{FF2B5EF4-FFF2-40B4-BE49-F238E27FC236}">
                  <a16:creationId xmlns:a16="http://schemas.microsoft.com/office/drawing/2014/main" id="{B88C9D0D-9F64-4543-A444-EAC1128CBEC0}"/>
                </a:ext>
              </a:extLst>
            </p:cNvPr>
            <p:cNvSpPr/>
            <p:nvPr/>
          </p:nvSpPr>
          <p:spPr>
            <a:xfrm>
              <a:off x="964718" y="4501529"/>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MetaMask</a:t>
              </a:r>
              <a:r>
                <a:rPr kumimoji="0" lang="en-US" sz="1100" b="0" i="0" u="none" strike="noStrike" kern="1200" cap="none" spc="0" normalizeH="0" baseline="0" noProof="0" dirty="0">
                  <a:ln>
                    <a:noFill/>
                  </a:ln>
                  <a:solidFill>
                    <a:prstClr val="white"/>
                  </a:solidFill>
                  <a:effectLst/>
                  <a:uLnTx/>
                  <a:uFillTx/>
                  <a:latin typeface="Montserrat"/>
                  <a:ea typeface="+mn-ea"/>
                  <a:cs typeface="+mn-cs"/>
                </a:rPr>
                <a:t> Account</a:t>
              </a:r>
            </a:p>
          </p:txBody>
        </p:sp>
      </p:grpSp>
      <p:sp>
        <p:nvSpPr>
          <p:cNvPr id="90" name="Rectangle 89">
            <a:extLst>
              <a:ext uri="{FF2B5EF4-FFF2-40B4-BE49-F238E27FC236}">
                <a16:creationId xmlns:a16="http://schemas.microsoft.com/office/drawing/2014/main" id="{3C4C6BCE-DB17-41FD-96BB-CE77497BB1D5}"/>
              </a:ext>
            </a:extLst>
          </p:cNvPr>
          <p:cNvSpPr/>
          <p:nvPr/>
        </p:nvSpPr>
        <p:spPr>
          <a:xfrm>
            <a:off x="1361181" y="3177067"/>
            <a:ext cx="966676"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web3.js</a:t>
            </a:r>
          </a:p>
        </p:txBody>
      </p:sp>
      <p:sp>
        <p:nvSpPr>
          <p:cNvPr id="91" name="Rectangle 90">
            <a:extLst>
              <a:ext uri="{FF2B5EF4-FFF2-40B4-BE49-F238E27FC236}">
                <a16:creationId xmlns:a16="http://schemas.microsoft.com/office/drawing/2014/main" id="{72C88296-CDA8-4700-9F7F-6AAA39D2531B}"/>
              </a:ext>
            </a:extLst>
          </p:cNvPr>
          <p:cNvSpPr/>
          <p:nvPr/>
        </p:nvSpPr>
        <p:spPr>
          <a:xfrm>
            <a:off x="745903" y="2883062"/>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Hardhat (</a:t>
            </a:r>
            <a:r>
              <a:rPr kumimoji="0" lang="en-US" sz="1200" b="0" i="0" u="none" strike="noStrike" kern="1200" cap="none" spc="0" normalizeH="0" baseline="0" noProof="0" dirty="0" err="1">
                <a:ln>
                  <a:noFill/>
                </a:ln>
                <a:solidFill>
                  <a:prstClr val="white"/>
                </a:solidFill>
                <a:effectLst/>
                <a:uLnTx/>
                <a:uFillTx/>
                <a:latin typeface="Montserrat"/>
                <a:ea typeface="+mn-ea"/>
                <a:cs typeface="+mn-cs"/>
              </a:rPr>
              <a:t>js</a:t>
            </a:r>
            <a:r>
              <a:rPr kumimoji="0" lang="en-US" sz="1200" b="0" i="0" u="none" strike="noStrike" kern="1200" cap="none" spc="0" normalizeH="0" baseline="0" noProof="0" dirty="0">
                <a:ln>
                  <a:noFill/>
                </a:ln>
                <a:solidFill>
                  <a:prstClr val="white"/>
                </a:solidFill>
                <a:effectLst/>
                <a:uLnTx/>
                <a:uFillTx/>
                <a:latin typeface="Montserrat"/>
                <a:ea typeface="+mn-ea"/>
                <a:cs typeface="+mn-cs"/>
              </a:rPr>
              <a:t>)</a:t>
            </a:r>
          </a:p>
        </p:txBody>
      </p:sp>
      <p:sp>
        <p:nvSpPr>
          <p:cNvPr id="92" name="Rectangle 91">
            <a:extLst>
              <a:ext uri="{FF2B5EF4-FFF2-40B4-BE49-F238E27FC236}">
                <a16:creationId xmlns:a16="http://schemas.microsoft.com/office/drawing/2014/main" id="{F6DC234C-A28D-4E26-A2CE-8BF20BA5B0F3}"/>
              </a:ext>
            </a:extLst>
          </p:cNvPr>
          <p:cNvSpPr/>
          <p:nvPr/>
        </p:nvSpPr>
        <p:spPr>
          <a:xfrm>
            <a:off x="1361035" y="3470111"/>
            <a:ext cx="966676"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ethers.js</a:t>
            </a:r>
          </a:p>
        </p:txBody>
      </p:sp>
      <p:sp>
        <p:nvSpPr>
          <p:cNvPr id="96" name="Rectangle 95">
            <a:extLst>
              <a:ext uri="{FF2B5EF4-FFF2-40B4-BE49-F238E27FC236}">
                <a16:creationId xmlns:a16="http://schemas.microsoft.com/office/drawing/2014/main" id="{B32A50D7-726E-48A5-8945-2C807950C55E}"/>
              </a:ext>
            </a:extLst>
          </p:cNvPr>
          <p:cNvSpPr/>
          <p:nvPr/>
        </p:nvSpPr>
        <p:spPr>
          <a:xfrm>
            <a:off x="5611797" y="3884392"/>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ontserrat"/>
                <a:ea typeface="+mn-ea"/>
                <a:cs typeface="+mn-cs"/>
              </a:rPr>
              <a:t>Chainstack</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99" name="Rectangle 98">
            <a:extLst>
              <a:ext uri="{FF2B5EF4-FFF2-40B4-BE49-F238E27FC236}">
                <a16:creationId xmlns:a16="http://schemas.microsoft.com/office/drawing/2014/main" id="{A732D428-72B0-40A4-8B1D-0B8912C8C559}"/>
              </a:ext>
            </a:extLst>
          </p:cNvPr>
          <p:cNvSpPr/>
          <p:nvPr/>
        </p:nvSpPr>
        <p:spPr>
          <a:xfrm>
            <a:off x="751145" y="3762620"/>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Foundry (rust)</a:t>
            </a:r>
          </a:p>
        </p:txBody>
      </p:sp>
      <p:grpSp>
        <p:nvGrpSpPr>
          <p:cNvPr id="100" name="Group 99">
            <a:extLst>
              <a:ext uri="{FF2B5EF4-FFF2-40B4-BE49-F238E27FC236}">
                <a16:creationId xmlns:a16="http://schemas.microsoft.com/office/drawing/2014/main" id="{87CBA9A0-808D-4A36-8067-B854241F40F9}"/>
              </a:ext>
            </a:extLst>
          </p:cNvPr>
          <p:cNvGrpSpPr/>
          <p:nvPr/>
        </p:nvGrpSpPr>
        <p:grpSpPr>
          <a:xfrm>
            <a:off x="4614656" y="603303"/>
            <a:ext cx="1914659" cy="1481072"/>
            <a:chOff x="8538693" y="3184302"/>
            <a:chExt cx="1914659" cy="1481072"/>
          </a:xfrm>
        </p:grpSpPr>
        <p:sp>
          <p:nvSpPr>
            <p:cNvPr id="101" name="Rectangle 100">
              <a:extLst>
                <a:ext uri="{FF2B5EF4-FFF2-40B4-BE49-F238E27FC236}">
                  <a16:creationId xmlns:a16="http://schemas.microsoft.com/office/drawing/2014/main" id="{B13989B8-4CB4-455B-AF36-0E7F451E04BC}"/>
                </a:ext>
              </a:extLst>
            </p:cNvPr>
            <p:cNvSpPr/>
            <p:nvPr/>
          </p:nvSpPr>
          <p:spPr>
            <a:xfrm>
              <a:off x="8538693" y="3184302"/>
              <a:ext cx="1914659" cy="1481072"/>
            </a:xfrm>
            <a:prstGeom prst="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F20"/>
                  </a:solidFill>
                  <a:effectLst/>
                  <a:uLnTx/>
                  <a:uFillTx/>
                  <a:latin typeface="Montserrat"/>
                  <a:ea typeface="+mn-ea"/>
                  <a:cs typeface="+mn-cs"/>
                </a:rPr>
                <a:t>Identity</a:t>
              </a:r>
            </a:p>
          </p:txBody>
        </p:sp>
        <p:pic>
          <p:nvPicPr>
            <p:cNvPr id="102" name="Graphic 13" descr="User with solid fill">
              <a:extLst>
                <a:ext uri="{FF2B5EF4-FFF2-40B4-BE49-F238E27FC236}">
                  <a16:creationId xmlns:a16="http://schemas.microsoft.com/office/drawing/2014/main" id="{D12C6D81-478D-4FD7-A944-0C577B6A5A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956" b="11956"/>
            <a:stretch/>
          </p:blipFill>
          <p:spPr>
            <a:xfrm>
              <a:off x="9929813" y="3231524"/>
              <a:ext cx="442913" cy="337004"/>
            </a:xfrm>
            <a:prstGeom prst="rect">
              <a:avLst/>
            </a:prstGeom>
          </p:spPr>
        </p:pic>
        <p:sp>
          <p:nvSpPr>
            <p:cNvPr id="103" name="Rectangle 102">
              <a:extLst>
                <a:ext uri="{FF2B5EF4-FFF2-40B4-BE49-F238E27FC236}">
                  <a16:creationId xmlns:a16="http://schemas.microsoft.com/office/drawing/2014/main" id="{8AC8FB31-2995-4399-877B-7217DA69F1C0}"/>
                </a:ext>
              </a:extLst>
            </p:cNvPr>
            <p:cNvSpPr/>
            <p:nvPr/>
          </p:nvSpPr>
          <p:spPr>
            <a:xfrm>
              <a:off x="8747975" y="3626476"/>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ontserrat"/>
                  <a:ea typeface="+mn-ea"/>
                  <a:cs typeface="+mn-cs"/>
                </a:rPr>
                <a:t>WalletConnect</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04" name="Rectangle 103">
              <a:extLst>
                <a:ext uri="{FF2B5EF4-FFF2-40B4-BE49-F238E27FC236}">
                  <a16:creationId xmlns:a16="http://schemas.microsoft.com/office/drawing/2014/main" id="{0F3B2061-8C0D-4369-9F31-F767938CE8B4}"/>
                </a:ext>
              </a:extLst>
            </p:cNvPr>
            <p:cNvSpPr/>
            <p:nvPr/>
          </p:nvSpPr>
          <p:spPr>
            <a:xfrm>
              <a:off x="8747975" y="3945228"/>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ontserrat"/>
                  <a:ea typeface="+mn-ea"/>
                  <a:cs typeface="+mn-cs"/>
                </a:rPr>
                <a:t>Moralis</a:t>
              </a:r>
              <a:endParaRPr kumimoji="0" lang="en-US" sz="12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05" name="Rectangle 104">
              <a:extLst>
                <a:ext uri="{FF2B5EF4-FFF2-40B4-BE49-F238E27FC236}">
                  <a16:creationId xmlns:a16="http://schemas.microsoft.com/office/drawing/2014/main" id="{BA46AAAE-7947-4DD3-9CB2-A1CC417F518A}"/>
                </a:ext>
              </a:extLst>
            </p:cNvPr>
            <p:cNvSpPr/>
            <p:nvPr/>
          </p:nvSpPr>
          <p:spPr>
            <a:xfrm>
              <a:off x="8747975" y="4263980"/>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ontserrat"/>
                  <a:ea typeface="+mn-ea"/>
                  <a:cs typeface="+mn-cs"/>
                </a:rPr>
                <a:t>…</a:t>
              </a:r>
            </a:p>
          </p:txBody>
        </p:sp>
      </p:grpSp>
      <p:sp>
        <p:nvSpPr>
          <p:cNvPr id="59" name="TextBox 58">
            <a:extLst>
              <a:ext uri="{FF2B5EF4-FFF2-40B4-BE49-F238E27FC236}">
                <a16:creationId xmlns:a16="http://schemas.microsoft.com/office/drawing/2014/main" id="{FE17A978-23AF-4ECC-91D5-B09D00352216}"/>
              </a:ext>
            </a:extLst>
          </p:cNvPr>
          <p:cNvSpPr txBox="1"/>
          <p:nvPr/>
        </p:nvSpPr>
        <p:spPr>
          <a:xfrm>
            <a:off x="6990269" y="1476306"/>
            <a:ext cx="4903704" cy="646331"/>
          </a:xfrm>
          <a:prstGeom prst="rect">
            <a:avLst/>
          </a:prstGeom>
          <a:noFill/>
        </p:spPr>
        <p:txBody>
          <a:bodyPr wrap="square">
            <a:spAutoFit/>
          </a:bodyPr>
          <a:lstStyle/>
          <a:p>
            <a:r>
              <a:rPr lang="en-US" dirty="0"/>
              <a:t>https://ethereum.org/en/developers/docs/frameworks/</a:t>
            </a:r>
          </a:p>
        </p:txBody>
      </p:sp>
      <p:sp>
        <p:nvSpPr>
          <p:cNvPr id="38" name="Title 37">
            <a:extLst>
              <a:ext uri="{FF2B5EF4-FFF2-40B4-BE49-F238E27FC236}">
                <a16:creationId xmlns:a16="http://schemas.microsoft.com/office/drawing/2014/main" id="{1C833F45-E4F1-4E76-A324-44A9AAF8067E}"/>
              </a:ext>
            </a:extLst>
          </p:cNvPr>
          <p:cNvSpPr>
            <a:spLocks noGrp="1"/>
          </p:cNvSpPr>
          <p:nvPr>
            <p:ph type="title"/>
          </p:nvPr>
        </p:nvSpPr>
        <p:spPr>
          <a:xfrm>
            <a:off x="560239" y="41519"/>
            <a:ext cx="10891838" cy="429676"/>
          </a:xfrm>
        </p:spPr>
        <p:txBody>
          <a:bodyPr>
            <a:normAutofit fontScale="90000"/>
          </a:bodyPr>
          <a:lstStyle/>
          <a:p>
            <a:r>
              <a:rPr lang="en-US" dirty="0"/>
              <a:t>An example: Polygon / Ethereum Lay of the Land</a:t>
            </a:r>
          </a:p>
        </p:txBody>
      </p:sp>
    </p:spTree>
    <p:extLst>
      <p:ext uri="{BB962C8B-B14F-4D97-AF65-F5344CB8AC3E}">
        <p14:creationId xmlns:p14="http://schemas.microsoft.com/office/powerpoint/2010/main" val="981575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823C20C-D23A-4DFE-8294-BE2CF2CF1FF3}"/>
              </a:ext>
            </a:extLst>
          </p:cNvPr>
          <p:cNvSpPr/>
          <p:nvPr/>
        </p:nvSpPr>
        <p:spPr>
          <a:xfrm>
            <a:off x="1920949" y="1630326"/>
            <a:ext cx="8491870" cy="2998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0" i="0" dirty="0">
                <a:solidFill>
                  <a:schemeClr val="bg1"/>
                </a:solidFill>
                <a:effectLst/>
              </a:rPr>
              <a:t>0x00e…a51E</a:t>
            </a:r>
            <a:endParaRPr lang="en-US" sz="8000" dirty="0">
              <a:solidFill>
                <a:schemeClr val="bg1"/>
              </a:solidFill>
            </a:endParaRPr>
          </a:p>
        </p:txBody>
      </p:sp>
      <p:sp>
        <p:nvSpPr>
          <p:cNvPr id="47" name="Title 46">
            <a:extLst>
              <a:ext uri="{FF2B5EF4-FFF2-40B4-BE49-F238E27FC236}">
                <a16:creationId xmlns:a16="http://schemas.microsoft.com/office/drawing/2014/main" id="{BCAF358D-E5AD-43B6-BC0F-2B7185BDF032}"/>
              </a:ext>
            </a:extLst>
          </p:cNvPr>
          <p:cNvSpPr>
            <a:spLocks noGrp="1"/>
          </p:cNvSpPr>
          <p:nvPr>
            <p:ph type="title"/>
          </p:nvPr>
        </p:nvSpPr>
        <p:spPr/>
        <p:txBody>
          <a:bodyPr/>
          <a:lstStyle/>
          <a:p>
            <a:r>
              <a:rPr lang="en-US" dirty="0"/>
              <a:t>Meet your new Web3 identity</a:t>
            </a:r>
          </a:p>
        </p:txBody>
      </p:sp>
      <p:sp>
        <p:nvSpPr>
          <p:cNvPr id="51" name="Text Placeholder 50">
            <a:extLst>
              <a:ext uri="{FF2B5EF4-FFF2-40B4-BE49-F238E27FC236}">
                <a16:creationId xmlns:a16="http://schemas.microsoft.com/office/drawing/2014/main" id="{C928464F-FFF0-498C-9F71-DEFC5F4A24AD}"/>
              </a:ext>
            </a:extLst>
          </p:cNvPr>
          <p:cNvSpPr>
            <a:spLocks noGrp="1"/>
          </p:cNvSpPr>
          <p:nvPr>
            <p:ph type="body" sz="quarter" idx="16"/>
          </p:nvPr>
        </p:nvSpPr>
        <p:spPr/>
        <p:txBody>
          <a:bodyPr/>
          <a:lstStyle/>
          <a:p>
            <a:endParaRPr lang="en-US"/>
          </a:p>
        </p:txBody>
      </p:sp>
      <p:sp>
        <p:nvSpPr>
          <p:cNvPr id="52" name="TextBox 51">
            <a:extLst>
              <a:ext uri="{FF2B5EF4-FFF2-40B4-BE49-F238E27FC236}">
                <a16:creationId xmlns:a16="http://schemas.microsoft.com/office/drawing/2014/main" id="{DC0D70E0-E912-481C-9119-475F70F39CB3}"/>
              </a:ext>
            </a:extLst>
          </p:cNvPr>
          <p:cNvSpPr txBox="1"/>
          <p:nvPr/>
        </p:nvSpPr>
        <p:spPr>
          <a:xfrm>
            <a:off x="1920949" y="4805916"/>
            <a:ext cx="8293395" cy="369332"/>
          </a:xfrm>
          <a:prstGeom prst="rect">
            <a:avLst/>
          </a:prstGeom>
          <a:noFill/>
        </p:spPr>
        <p:txBody>
          <a:bodyPr wrap="square" rtlCol="0">
            <a:spAutoFit/>
          </a:bodyPr>
          <a:lstStyle/>
          <a:p>
            <a:r>
              <a:rPr lang="en-US" dirty="0"/>
              <a:t>* Your 42-character address will be different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793163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C9BB637-5EC9-446C-B3A9-5E57DB7ECA2B}"/>
              </a:ext>
            </a:extLst>
          </p:cNvPr>
          <p:cNvGrpSpPr/>
          <p:nvPr/>
        </p:nvGrpSpPr>
        <p:grpSpPr>
          <a:xfrm>
            <a:off x="95379" y="3470500"/>
            <a:ext cx="2932040" cy="2867901"/>
            <a:chOff x="3832743" y="2821266"/>
            <a:chExt cx="2932040" cy="2867901"/>
          </a:xfrm>
        </p:grpSpPr>
        <p:sp>
          <p:nvSpPr>
            <p:cNvPr id="4" name="Rectangle 3">
              <a:extLst>
                <a:ext uri="{FF2B5EF4-FFF2-40B4-BE49-F238E27FC236}">
                  <a16:creationId xmlns:a16="http://schemas.microsoft.com/office/drawing/2014/main" id="{907F2B14-57D1-4438-85E7-A3634F55B9EC}"/>
                </a:ext>
              </a:extLst>
            </p:cNvPr>
            <p:cNvSpPr/>
            <p:nvPr/>
          </p:nvSpPr>
          <p:spPr>
            <a:xfrm>
              <a:off x="3832743" y="2821266"/>
              <a:ext cx="2932040" cy="2867901"/>
            </a:xfrm>
            <a:prstGeom prst="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A1F20"/>
                  </a:solidFill>
                  <a:effectLst/>
                  <a:uLnTx/>
                  <a:uFillTx/>
                  <a:latin typeface="Montserrat"/>
                  <a:ea typeface="+mn-ea"/>
                  <a:cs typeface="+mn-cs"/>
                </a:rPr>
                <a:t>Browser Extension or </a:t>
              </a:r>
              <a:br>
                <a:rPr kumimoji="0" lang="en-US" b="0" i="0" u="none" strike="noStrike" kern="1200" cap="none" spc="0" normalizeH="0" baseline="0" noProof="0" dirty="0">
                  <a:ln>
                    <a:noFill/>
                  </a:ln>
                  <a:solidFill>
                    <a:srgbClr val="1A1F20"/>
                  </a:solidFill>
                  <a:effectLst/>
                  <a:uLnTx/>
                  <a:uFillTx/>
                  <a:latin typeface="Montserrat"/>
                  <a:ea typeface="+mn-ea"/>
                  <a:cs typeface="+mn-cs"/>
                </a:rPr>
              </a:br>
              <a:r>
                <a:rPr kumimoji="0" lang="en-US" b="0" i="0" u="none" strike="noStrike" kern="1200" cap="none" spc="0" normalizeH="0" baseline="0" noProof="0" dirty="0">
                  <a:ln>
                    <a:noFill/>
                  </a:ln>
                  <a:solidFill>
                    <a:srgbClr val="1A1F20"/>
                  </a:solidFill>
                  <a:effectLst/>
                  <a:uLnTx/>
                  <a:uFillTx/>
                  <a:latin typeface="Montserrat"/>
                  <a:ea typeface="+mn-ea"/>
                  <a:cs typeface="+mn-cs"/>
                </a:rPr>
                <a:t>Wallet App</a:t>
              </a:r>
            </a:p>
          </p:txBody>
        </p:sp>
        <p:grpSp>
          <p:nvGrpSpPr>
            <p:cNvPr id="87" name="Group 86">
              <a:extLst>
                <a:ext uri="{FF2B5EF4-FFF2-40B4-BE49-F238E27FC236}">
                  <a16:creationId xmlns:a16="http://schemas.microsoft.com/office/drawing/2014/main" id="{CA5ACB27-6626-43BF-99F2-002B9E20AF69}"/>
                </a:ext>
              </a:extLst>
            </p:cNvPr>
            <p:cNvGrpSpPr/>
            <p:nvPr/>
          </p:nvGrpSpPr>
          <p:grpSpPr>
            <a:xfrm>
              <a:off x="4388314" y="4150398"/>
              <a:ext cx="1964028" cy="1286156"/>
              <a:chOff x="774753" y="3778761"/>
              <a:chExt cx="1964028" cy="1286156"/>
            </a:xfrm>
          </p:grpSpPr>
          <p:sp>
            <p:nvSpPr>
              <p:cNvPr id="62" name="Rectangle 61">
                <a:extLst>
                  <a:ext uri="{FF2B5EF4-FFF2-40B4-BE49-F238E27FC236}">
                    <a16:creationId xmlns:a16="http://schemas.microsoft.com/office/drawing/2014/main" id="{E67EDF57-7201-47B5-85B4-6EDC6E813317}"/>
                  </a:ext>
                </a:extLst>
              </p:cNvPr>
              <p:cNvSpPr/>
              <p:nvPr/>
            </p:nvSpPr>
            <p:spPr>
              <a:xfrm>
                <a:off x="774753" y="3778761"/>
                <a:ext cx="1964028" cy="128615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CE2"/>
                    </a:solidFill>
                    <a:effectLst/>
                    <a:uLnTx/>
                    <a:uFillTx/>
                    <a:latin typeface="Montserrat"/>
                    <a:ea typeface="+mn-ea"/>
                    <a:cs typeface="+mn-cs"/>
                  </a:rPr>
                  <a:t>Ethereum Provider (JavaScript)</a:t>
                </a:r>
              </a:p>
            </p:txBody>
          </p:sp>
          <p:sp>
            <p:nvSpPr>
              <p:cNvPr id="86" name="Rectangle 85">
                <a:extLst>
                  <a:ext uri="{FF2B5EF4-FFF2-40B4-BE49-F238E27FC236}">
                    <a16:creationId xmlns:a16="http://schemas.microsoft.com/office/drawing/2014/main" id="{B88C9D0D-9F64-4543-A444-EAC1128CBEC0}"/>
                  </a:ext>
                </a:extLst>
              </p:cNvPr>
              <p:cNvSpPr/>
              <p:nvPr/>
            </p:nvSpPr>
            <p:spPr>
              <a:xfrm>
                <a:off x="964718" y="4723473"/>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window.ethereum</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grpSp>
        <p:sp>
          <p:nvSpPr>
            <p:cNvPr id="82" name="Rectangle 81">
              <a:extLst>
                <a:ext uri="{FF2B5EF4-FFF2-40B4-BE49-F238E27FC236}">
                  <a16:creationId xmlns:a16="http://schemas.microsoft.com/office/drawing/2014/main" id="{10518433-8AD6-46E0-8A83-D781CEA4CD80}"/>
                </a:ext>
              </a:extLst>
            </p:cNvPr>
            <p:cNvSpPr/>
            <p:nvPr/>
          </p:nvSpPr>
          <p:spPr>
            <a:xfrm>
              <a:off x="4579351" y="3507578"/>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MetaMask</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cxnSp>
          <p:nvCxnSpPr>
            <p:cNvPr id="32" name="Straight Arrow Connector 31">
              <a:extLst>
                <a:ext uri="{FF2B5EF4-FFF2-40B4-BE49-F238E27FC236}">
                  <a16:creationId xmlns:a16="http://schemas.microsoft.com/office/drawing/2014/main" id="{580CFB36-C3AA-4839-AB8A-030CA89F0142}"/>
                </a:ext>
              </a:extLst>
            </p:cNvPr>
            <p:cNvCxnSpPr>
              <a:stCxn id="82" idx="2"/>
              <a:endCxn id="62" idx="0"/>
            </p:cNvCxnSpPr>
            <p:nvPr/>
          </p:nvCxnSpPr>
          <p:spPr>
            <a:xfrm>
              <a:off x="5370328" y="3742618"/>
              <a:ext cx="0" cy="40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5D609EC-58CE-4992-A2B2-2306779C4888}"/>
              </a:ext>
            </a:extLst>
          </p:cNvPr>
          <p:cNvGrpSpPr/>
          <p:nvPr/>
        </p:nvGrpSpPr>
        <p:grpSpPr>
          <a:xfrm>
            <a:off x="3115290" y="1636807"/>
            <a:ext cx="2932040" cy="4720737"/>
            <a:chOff x="3301728" y="1068631"/>
            <a:chExt cx="2932040" cy="4720737"/>
          </a:xfrm>
        </p:grpSpPr>
        <p:sp>
          <p:nvSpPr>
            <p:cNvPr id="84" name="Rectangle 83">
              <a:extLst>
                <a:ext uri="{FF2B5EF4-FFF2-40B4-BE49-F238E27FC236}">
                  <a16:creationId xmlns:a16="http://schemas.microsoft.com/office/drawing/2014/main" id="{C7EA0CED-F0DA-4522-AA73-DA44EE43206F}"/>
                </a:ext>
              </a:extLst>
            </p:cNvPr>
            <p:cNvSpPr/>
            <p:nvPr/>
          </p:nvSpPr>
          <p:spPr>
            <a:xfrm>
              <a:off x="3301728" y="1068631"/>
              <a:ext cx="2932040" cy="4720737"/>
            </a:xfrm>
            <a:prstGeom prst="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A1F20"/>
                  </a:solidFill>
                  <a:effectLst/>
                  <a:uLnTx/>
                  <a:uFillTx/>
                  <a:latin typeface="Montserrat"/>
                  <a:ea typeface="+mn-ea"/>
                  <a:cs typeface="+mn-cs"/>
                </a:rPr>
                <a:t>Browser Extension or </a:t>
              </a:r>
              <a:br>
                <a:rPr kumimoji="0" lang="en-US" b="0" i="0" u="none" strike="noStrike" kern="1200" cap="none" spc="0" normalizeH="0" baseline="0" noProof="0" dirty="0">
                  <a:ln>
                    <a:noFill/>
                  </a:ln>
                  <a:solidFill>
                    <a:srgbClr val="1A1F20"/>
                  </a:solidFill>
                  <a:effectLst/>
                  <a:uLnTx/>
                  <a:uFillTx/>
                  <a:latin typeface="Montserrat"/>
                  <a:ea typeface="+mn-ea"/>
                  <a:cs typeface="+mn-cs"/>
                </a:rPr>
              </a:br>
              <a:r>
                <a:rPr kumimoji="0" lang="en-US" b="0" i="0" u="none" strike="noStrike" kern="1200" cap="none" spc="0" normalizeH="0" baseline="0" noProof="0" dirty="0">
                  <a:ln>
                    <a:noFill/>
                  </a:ln>
                  <a:solidFill>
                    <a:srgbClr val="1A1F20"/>
                  </a:solidFill>
                  <a:effectLst/>
                  <a:uLnTx/>
                  <a:uFillTx/>
                  <a:latin typeface="Montserrat"/>
                  <a:ea typeface="+mn-ea"/>
                  <a:cs typeface="+mn-cs"/>
                </a:rPr>
                <a:t>Wallet App</a:t>
              </a:r>
            </a:p>
          </p:txBody>
        </p:sp>
        <p:sp>
          <p:nvSpPr>
            <p:cNvPr id="94" name="Rectangle 93">
              <a:extLst>
                <a:ext uri="{FF2B5EF4-FFF2-40B4-BE49-F238E27FC236}">
                  <a16:creationId xmlns:a16="http://schemas.microsoft.com/office/drawing/2014/main" id="{50433711-33CC-445D-8273-A5CD99C797F6}"/>
                </a:ext>
              </a:extLst>
            </p:cNvPr>
            <p:cNvSpPr/>
            <p:nvPr/>
          </p:nvSpPr>
          <p:spPr>
            <a:xfrm>
              <a:off x="3857299" y="2554713"/>
              <a:ext cx="1964028" cy="155726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CE2"/>
                  </a:solidFill>
                  <a:effectLst/>
                  <a:uLnTx/>
                  <a:uFillTx/>
                  <a:latin typeface="Montserrat"/>
                  <a:ea typeface="+mn-ea"/>
                  <a:cs typeface="+mn-cs"/>
                </a:rPr>
                <a:t>Convenience Library</a:t>
              </a:r>
            </a:p>
          </p:txBody>
        </p:sp>
        <p:sp>
          <p:nvSpPr>
            <p:cNvPr id="89" name="Rectangle 88">
              <a:extLst>
                <a:ext uri="{FF2B5EF4-FFF2-40B4-BE49-F238E27FC236}">
                  <a16:creationId xmlns:a16="http://schemas.microsoft.com/office/drawing/2014/main" id="{7E68B871-9C5F-443B-B532-2F6E76649CAD}"/>
                </a:ext>
              </a:extLst>
            </p:cNvPr>
            <p:cNvSpPr/>
            <p:nvPr/>
          </p:nvSpPr>
          <p:spPr>
            <a:xfrm>
              <a:off x="4048336" y="1911894"/>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MetaMask</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cxnSp>
          <p:nvCxnSpPr>
            <p:cNvPr id="93" name="Straight Arrow Connector 92">
              <a:extLst>
                <a:ext uri="{FF2B5EF4-FFF2-40B4-BE49-F238E27FC236}">
                  <a16:creationId xmlns:a16="http://schemas.microsoft.com/office/drawing/2014/main" id="{64BB5879-3E5F-4A37-A17C-3A24D53E4D09}"/>
                </a:ext>
              </a:extLst>
            </p:cNvPr>
            <p:cNvCxnSpPr>
              <a:cxnSpLocks/>
              <a:stCxn id="89" idx="2"/>
              <a:endCxn id="94" idx="0"/>
            </p:cNvCxnSpPr>
            <p:nvPr/>
          </p:nvCxnSpPr>
          <p:spPr>
            <a:xfrm>
              <a:off x="4839313" y="2146934"/>
              <a:ext cx="0" cy="407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A97713C8-4431-4A95-AFC9-9D2FE9EA6D80}"/>
                </a:ext>
              </a:extLst>
            </p:cNvPr>
            <p:cNvGrpSpPr/>
            <p:nvPr/>
          </p:nvGrpSpPr>
          <p:grpSpPr>
            <a:xfrm>
              <a:off x="3856154" y="4313165"/>
              <a:ext cx="1964028" cy="1286156"/>
              <a:chOff x="774753" y="3778761"/>
              <a:chExt cx="1964028" cy="1286156"/>
            </a:xfrm>
          </p:grpSpPr>
          <p:sp>
            <p:nvSpPr>
              <p:cNvPr id="98" name="Rectangle 97">
                <a:extLst>
                  <a:ext uri="{FF2B5EF4-FFF2-40B4-BE49-F238E27FC236}">
                    <a16:creationId xmlns:a16="http://schemas.microsoft.com/office/drawing/2014/main" id="{74165D48-88AB-48B6-B6CD-D06805210BF9}"/>
                  </a:ext>
                </a:extLst>
              </p:cNvPr>
              <p:cNvSpPr/>
              <p:nvPr/>
            </p:nvSpPr>
            <p:spPr>
              <a:xfrm>
                <a:off x="774753" y="3778761"/>
                <a:ext cx="1964028" cy="128615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CE2"/>
                    </a:solidFill>
                    <a:effectLst/>
                    <a:uLnTx/>
                    <a:uFillTx/>
                    <a:latin typeface="Montserrat"/>
                    <a:ea typeface="+mn-ea"/>
                    <a:cs typeface="+mn-cs"/>
                  </a:rPr>
                  <a:t>Ethereum Provider (JavaScript)</a:t>
                </a:r>
              </a:p>
            </p:txBody>
          </p:sp>
          <p:sp>
            <p:nvSpPr>
              <p:cNvPr id="106" name="Rectangle 105">
                <a:extLst>
                  <a:ext uri="{FF2B5EF4-FFF2-40B4-BE49-F238E27FC236}">
                    <a16:creationId xmlns:a16="http://schemas.microsoft.com/office/drawing/2014/main" id="{1E58757A-5007-4140-A890-2F232B9602D0}"/>
                  </a:ext>
                </a:extLst>
              </p:cNvPr>
              <p:cNvSpPr/>
              <p:nvPr/>
            </p:nvSpPr>
            <p:spPr>
              <a:xfrm>
                <a:off x="964718" y="4723473"/>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provider.eth</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grpSp>
        <p:sp>
          <p:nvSpPr>
            <p:cNvPr id="107" name="Rectangle 106">
              <a:extLst>
                <a:ext uri="{FF2B5EF4-FFF2-40B4-BE49-F238E27FC236}">
                  <a16:creationId xmlns:a16="http://schemas.microsoft.com/office/drawing/2014/main" id="{6927C3C2-89EF-4B86-A525-05C07A7812EB}"/>
                </a:ext>
              </a:extLst>
            </p:cNvPr>
            <p:cNvSpPr/>
            <p:nvPr/>
          </p:nvSpPr>
          <p:spPr>
            <a:xfrm>
              <a:off x="4047410" y="3176606"/>
              <a:ext cx="1581808"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web3.js</a:t>
              </a:r>
            </a:p>
          </p:txBody>
        </p:sp>
        <p:sp>
          <p:nvSpPr>
            <p:cNvPr id="108" name="Rectangle 107">
              <a:extLst>
                <a:ext uri="{FF2B5EF4-FFF2-40B4-BE49-F238E27FC236}">
                  <a16:creationId xmlns:a16="http://schemas.microsoft.com/office/drawing/2014/main" id="{8CBB1BA8-06D4-42EF-A8B0-DEEA23741AFA}"/>
                </a:ext>
              </a:extLst>
            </p:cNvPr>
            <p:cNvSpPr/>
            <p:nvPr/>
          </p:nvSpPr>
          <p:spPr>
            <a:xfrm>
              <a:off x="4047264" y="3469650"/>
              <a:ext cx="1581808"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ethers.js</a:t>
              </a:r>
            </a:p>
          </p:txBody>
        </p:sp>
        <p:cxnSp>
          <p:nvCxnSpPr>
            <p:cNvPr id="40" name="Straight Arrow Connector 39">
              <a:extLst>
                <a:ext uri="{FF2B5EF4-FFF2-40B4-BE49-F238E27FC236}">
                  <a16:creationId xmlns:a16="http://schemas.microsoft.com/office/drawing/2014/main" id="{0C356D69-7E00-4D32-B25E-21288144A454}"/>
                </a:ext>
              </a:extLst>
            </p:cNvPr>
            <p:cNvCxnSpPr>
              <a:cxnSpLocks/>
              <a:stCxn id="94" idx="2"/>
            </p:cNvCxnSpPr>
            <p:nvPr/>
          </p:nvCxnSpPr>
          <p:spPr>
            <a:xfrm flipH="1">
              <a:off x="4838168" y="4111980"/>
              <a:ext cx="1145" cy="21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398D5099-68B1-4559-BEBA-B969AC38345D}"/>
              </a:ext>
            </a:extLst>
          </p:cNvPr>
          <p:cNvGrpSpPr/>
          <p:nvPr/>
        </p:nvGrpSpPr>
        <p:grpSpPr>
          <a:xfrm>
            <a:off x="6134907" y="687994"/>
            <a:ext cx="2932040" cy="5650407"/>
            <a:chOff x="6374608" y="119818"/>
            <a:chExt cx="2932040" cy="5650407"/>
          </a:xfrm>
        </p:grpSpPr>
        <p:sp>
          <p:nvSpPr>
            <p:cNvPr id="112" name="Rectangle 111">
              <a:extLst>
                <a:ext uri="{FF2B5EF4-FFF2-40B4-BE49-F238E27FC236}">
                  <a16:creationId xmlns:a16="http://schemas.microsoft.com/office/drawing/2014/main" id="{CEA0656F-48FA-4303-A7B5-9D6F5F24E0B9}"/>
                </a:ext>
              </a:extLst>
            </p:cNvPr>
            <p:cNvSpPr/>
            <p:nvPr/>
          </p:nvSpPr>
          <p:spPr>
            <a:xfrm>
              <a:off x="6374608" y="119818"/>
              <a:ext cx="2932040" cy="5650407"/>
            </a:xfrm>
            <a:prstGeom prst="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A1F20"/>
                  </a:solidFill>
                  <a:effectLst/>
                  <a:uLnTx/>
                  <a:uFillTx/>
                  <a:latin typeface="Montserrat"/>
                  <a:ea typeface="+mn-ea"/>
                  <a:cs typeface="+mn-cs"/>
                </a:rPr>
                <a:t>Mobile Linking: Mobile Wallet &amp; Browser App</a:t>
              </a:r>
            </a:p>
          </p:txBody>
        </p:sp>
        <p:sp>
          <p:nvSpPr>
            <p:cNvPr id="113" name="Rectangle 112">
              <a:extLst>
                <a:ext uri="{FF2B5EF4-FFF2-40B4-BE49-F238E27FC236}">
                  <a16:creationId xmlns:a16="http://schemas.microsoft.com/office/drawing/2014/main" id="{5949657F-E185-4D8C-A5DC-40C25DA86718}"/>
                </a:ext>
              </a:extLst>
            </p:cNvPr>
            <p:cNvSpPr/>
            <p:nvPr/>
          </p:nvSpPr>
          <p:spPr>
            <a:xfrm>
              <a:off x="6540122" y="1285403"/>
              <a:ext cx="1581954" cy="203691"/>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a:ea typeface="+mn-ea"/>
                  <a:cs typeface="+mn-cs"/>
                </a:rPr>
                <a:t>QR Code in browser</a:t>
              </a:r>
            </a:p>
          </p:txBody>
        </p:sp>
        <p:sp>
          <p:nvSpPr>
            <p:cNvPr id="114" name="Rectangle 113">
              <a:extLst>
                <a:ext uri="{FF2B5EF4-FFF2-40B4-BE49-F238E27FC236}">
                  <a16:creationId xmlns:a16="http://schemas.microsoft.com/office/drawing/2014/main" id="{4BE7C57E-ACBD-4AAC-8CC5-2BAD062B6003}"/>
                </a:ext>
              </a:extLst>
            </p:cNvPr>
            <p:cNvSpPr/>
            <p:nvPr/>
          </p:nvSpPr>
          <p:spPr>
            <a:xfrm>
              <a:off x="7532271" y="1946707"/>
              <a:ext cx="1581954" cy="36177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Montserrat"/>
                  <a:ea typeface="+mn-ea"/>
                  <a:cs typeface="+mn-cs"/>
                </a:rPr>
                <a:t>Scan QR &amp; Approve in </a:t>
              </a:r>
              <a:r>
                <a:rPr kumimoji="0" lang="en-US" sz="900" b="0" i="0" u="none" strike="noStrike" kern="1200" cap="none" spc="0" normalizeH="0" baseline="0" noProof="0" dirty="0" err="1">
                  <a:ln>
                    <a:noFill/>
                  </a:ln>
                  <a:solidFill>
                    <a:prstClr val="white"/>
                  </a:solidFill>
                  <a:effectLst/>
                  <a:uLnTx/>
                  <a:uFillTx/>
                  <a:latin typeface="Montserrat"/>
                  <a:ea typeface="+mn-ea"/>
                  <a:cs typeface="+mn-cs"/>
                </a:rPr>
                <a:t>MetaMask</a:t>
              </a:r>
              <a:r>
                <a:rPr kumimoji="0" lang="en-US" sz="900" b="0" i="0" u="none" strike="noStrike" kern="1200" cap="none" spc="0" normalizeH="0" baseline="0" noProof="0" dirty="0">
                  <a:ln>
                    <a:noFill/>
                  </a:ln>
                  <a:solidFill>
                    <a:prstClr val="white"/>
                  </a:solidFill>
                  <a:effectLst/>
                  <a:uLnTx/>
                  <a:uFillTx/>
                  <a:latin typeface="Montserrat"/>
                  <a:ea typeface="+mn-ea"/>
                  <a:cs typeface="+mn-cs"/>
                </a:rPr>
                <a:t> </a:t>
              </a:r>
              <a:r>
                <a:rPr lang="en-US" sz="900" dirty="0">
                  <a:solidFill>
                    <a:prstClr val="white"/>
                  </a:solidFill>
                  <a:latin typeface="Montserrat"/>
                </a:rPr>
                <a:t>on Phone</a:t>
              </a:r>
              <a:endParaRPr kumimoji="0" lang="en-US" sz="9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15" name="Rectangle 114">
              <a:extLst>
                <a:ext uri="{FF2B5EF4-FFF2-40B4-BE49-F238E27FC236}">
                  <a16:creationId xmlns:a16="http://schemas.microsoft.com/office/drawing/2014/main" id="{03C8A0CB-C57A-4F5E-9CD0-34E02FBCD6F5}"/>
                </a:ext>
              </a:extLst>
            </p:cNvPr>
            <p:cNvSpPr/>
            <p:nvPr/>
          </p:nvSpPr>
          <p:spPr>
            <a:xfrm>
              <a:off x="6540122" y="910384"/>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WalletConnect</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grpSp>
          <p:nvGrpSpPr>
            <p:cNvPr id="2" name="Group 1">
              <a:extLst>
                <a:ext uri="{FF2B5EF4-FFF2-40B4-BE49-F238E27FC236}">
                  <a16:creationId xmlns:a16="http://schemas.microsoft.com/office/drawing/2014/main" id="{FE35D621-EB2C-4D43-906F-AB8D523587E7}"/>
                </a:ext>
              </a:extLst>
            </p:cNvPr>
            <p:cNvGrpSpPr/>
            <p:nvPr/>
          </p:nvGrpSpPr>
          <p:grpSpPr>
            <a:xfrm>
              <a:off x="6528603" y="2554713"/>
              <a:ext cx="1964028" cy="1557267"/>
              <a:chOff x="4009699" y="2707113"/>
              <a:chExt cx="1964028" cy="1557267"/>
            </a:xfrm>
          </p:grpSpPr>
          <p:sp>
            <p:nvSpPr>
              <p:cNvPr id="25" name="Rectangle 24">
                <a:extLst>
                  <a:ext uri="{FF2B5EF4-FFF2-40B4-BE49-F238E27FC236}">
                    <a16:creationId xmlns:a16="http://schemas.microsoft.com/office/drawing/2014/main" id="{E5D50F70-3B71-441D-966F-2582DDEE9A53}"/>
                  </a:ext>
                </a:extLst>
              </p:cNvPr>
              <p:cNvSpPr/>
              <p:nvPr/>
            </p:nvSpPr>
            <p:spPr>
              <a:xfrm>
                <a:off x="4009699" y="2707113"/>
                <a:ext cx="1964028" cy="155726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CE2"/>
                    </a:solidFill>
                    <a:effectLst/>
                    <a:uLnTx/>
                    <a:uFillTx/>
                    <a:latin typeface="Montserrat"/>
                    <a:ea typeface="+mn-ea"/>
                    <a:cs typeface="+mn-cs"/>
                  </a:rPr>
                  <a:t>Convenience Library</a:t>
                </a:r>
              </a:p>
            </p:txBody>
          </p:sp>
          <p:sp>
            <p:nvSpPr>
              <p:cNvPr id="26" name="Rectangle 25">
                <a:extLst>
                  <a:ext uri="{FF2B5EF4-FFF2-40B4-BE49-F238E27FC236}">
                    <a16:creationId xmlns:a16="http://schemas.microsoft.com/office/drawing/2014/main" id="{CB4FFB70-34CC-4982-A11D-80EBAEF550B0}"/>
                  </a:ext>
                </a:extLst>
              </p:cNvPr>
              <p:cNvSpPr/>
              <p:nvPr/>
            </p:nvSpPr>
            <p:spPr>
              <a:xfrm>
                <a:off x="4199810" y="3329006"/>
                <a:ext cx="1581808"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web3.js</a:t>
                </a:r>
              </a:p>
            </p:txBody>
          </p:sp>
          <p:sp>
            <p:nvSpPr>
              <p:cNvPr id="27" name="Rectangle 26">
                <a:extLst>
                  <a:ext uri="{FF2B5EF4-FFF2-40B4-BE49-F238E27FC236}">
                    <a16:creationId xmlns:a16="http://schemas.microsoft.com/office/drawing/2014/main" id="{257A16AF-012E-4BE9-8249-610480533FB6}"/>
                  </a:ext>
                </a:extLst>
              </p:cNvPr>
              <p:cNvSpPr/>
              <p:nvPr/>
            </p:nvSpPr>
            <p:spPr>
              <a:xfrm>
                <a:off x="4199664" y="3622050"/>
                <a:ext cx="1581808"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ethers.js</a:t>
                </a:r>
              </a:p>
            </p:txBody>
          </p:sp>
        </p:grpSp>
        <p:sp>
          <p:nvSpPr>
            <p:cNvPr id="29" name="Rectangle 28">
              <a:extLst>
                <a:ext uri="{FF2B5EF4-FFF2-40B4-BE49-F238E27FC236}">
                  <a16:creationId xmlns:a16="http://schemas.microsoft.com/office/drawing/2014/main" id="{C43552EF-9880-4A96-BF41-96A7A456F57B}"/>
                </a:ext>
              </a:extLst>
            </p:cNvPr>
            <p:cNvSpPr/>
            <p:nvPr/>
          </p:nvSpPr>
          <p:spPr>
            <a:xfrm>
              <a:off x="7532271" y="1577856"/>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MetaMask</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grpSp>
          <p:nvGrpSpPr>
            <p:cNvPr id="30" name="Group 29">
              <a:extLst>
                <a:ext uri="{FF2B5EF4-FFF2-40B4-BE49-F238E27FC236}">
                  <a16:creationId xmlns:a16="http://schemas.microsoft.com/office/drawing/2014/main" id="{4DD8A730-F42C-4FAF-B4A8-21CED182AA4A}"/>
                </a:ext>
              </a:extLst>
            </p:cNvPr>
            <p:cNvGrpSpPr/>
            <p:nvPr/>
          </p:nvGrpSpPr>
          <p:grpSpPr>
            <a:xfrm>
              <a:off x="6527458" y="4316941"/>
              <a:ext cx="1964028" cy="1286156"/>
              <a:chOff x="774753" y="3778761"/>
              <a:chExt cx="1964028" cy="1286156"/>
            </a:xfrm>
          </p:grpSpPr>
          <p:sp>
            <p:nvSpPr>
              <p:cNvPr id="31" name="Rectangle 30">
                <a:extLst>
                  <a:ext uri="{FF2B5EF4-FFF2-40B4-BE49-F238E27FC236}">
                    <a16:creationId xmlns:a16="http://schemas.microsoft.com/office/drawing/2014/main" id="{49095158-438F-4600-99CB-EF7BB79EC6DD}"/>
                  </a:ext>
                </a:extLst>
              </p:cNvPr>
              <p:cNvSpPr/>
              <p:nvPr/>
            </p:nvSpPr>
            <p:spPr>
              <a:xfrm>
                <a:off x="774753" y="3778761"/>
                <a:ext cx="1964028" cy="128615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CE2"/>
                    </a:solidFill>
                    <a:effectLst/>
                    <a:uLnTx/>
                    <a:uFillTx/>
                    <a:latin typeface="Montserrat"/>
                    <a:ea typeface="+mn-ea"/>
                    <a:cs typeface="+mn-cs"/>
                  </a:rPr>
                  <a:t>Ethereum Provider (JavaScript)</a:t>
                </a:r>
              </a:p>
            </p:txBody>
          </p:sp>
          <p:sp>
            <p:nvSpPr>
              <p:cNvPr id="33" name="Rectangle 32">
                <a:extLst>
                  <a:ext uri="{FF2B5EF4-FFF2-40B4-BE49-F238E27FC236}">
                    <a16:creationId xmlns:a16="http://schemas.microsoft.com/office/drawing/2014/main" id="{DD216B45-6524-45B0-A665-02DDB77CE007}"/>
                  </a:ext>
                </a:extLst>
              </p:cNvPr>
              <p:cNvSpPr/>
              <p:nvPr/>
            </p:nvSpPr>
            <p:spPr>
              <a:xfrm>
                <a:off x="964718" y="4723473"/>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provider.eth</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grpSp>
        <p:cxnSp>
          <p:nvCxnSpPr>
            <p:cNvPr id="34" name="Straight Arrow Connector 33">
              <a:extLst>
                <a:ext uri="{FF2B5EF4-FFF2-40B4-BE49-F238E27FC236}">
                  <a16:creationId xmlns:a16="http://schemas.microsoft.com/office/drawing/2014/main" id="{327D7048-5742-4F92-9DE3-823852310408}"/>
                </a:ext>
              </a:extLst>
            </p:cNvPr>
            <p:cNvCxnSpPr>
              <a:cxnSpLocks/>
            </p:cNvCxnSpPr>
            <p:nvPr/>
          </p:nvCxnSpPr>
          <p:spPr>
            <a:xfrm flipH="1">
              <a:off x="7167875" y="1489094"/>
              <a:ext cx="676" cy="1065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AD68022-8BED-4518-8271-AEBE8C83EE02}"/>
                </a:ext>
              </a:extLst>
            </p:cNvPr>
            <p:cNvCxnSpPr>
              <a:cxnSpLocks/>
            </p:cNvCxnSpPr>
            <p:nvPr/>
          </p:nvCxnSpPr>
          <p:spPr>
            <a:xfrm flipH="1">
              <a:off x="7505888" y="4108928"/>
              <a:ext cx="676"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021FF74-81B9-433B-90BB-3F06D1345E49}"/>
                </a:ext>
              </a:extLst>
            </p:cNvPr>
            <p:cNvCxnSpPr>
              <a:cxnSpLocks/>
            </p:cNvCxnSpPr>
            <p:nvPr/>
          </p:nvCxnSpPr>
          <p:spPr>
            <a:xfrm flipH="1">
              <a:off x="7162066" y="1123652"/>
              <a:ext cx="676"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1886ED-D2CE-4EB6-9D88-3CDFA7C744C5}"/>
                </a:ext>
              </a:extLst>
            </p:cNvPr>
            <p:cNvCxnSpPr>
              <a:cxnSpLocks/>
            </p:cNvCxnSpPr>
            <p:nvPr/>
          </p:nvCxnSpPr>
          <p:spPr>
            <a:xfrm flipH="1">
              <a:off x="8272412" y="1771356"/>
              <a:ext cx="676"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D325444-599E-4274-ABD9-2CC7490A1584}"/>
              </a:ext>
            </a:extLst>
          </p:cNvPr>
          <p:cNvGrpSpPr/>
          <p:nvPr/>
        </p:nvGrpSpPr>
        <p:grpSpPr>
          <a:xfrm>
            <a:off x="9140592" y="62147"/>
            <a:ext cx="2932040" cy="6295398"/>
            <a:chOff x="9477945" y="1"/>
            <a:chExt cx="2932040" cy="6295398"/>
          </a:xfrm>
        </p:grpSpPr>
        <p:grpSp>
          <p:nvGrpSpPr>
            <p:cNvPr id="42" name="Group 41">
              <a:extLst>
                <a:ext uri="{FF2B5EF4-FFF2-40B4-BE49-F238E27FC236}">
                  <a16:creationId xmlns:a16="http://schemas.microsoft.com/office/drawing/2014/main" id="{CBF213BD-593C-4FF3-A919-42B7A2E436D1}"/>
                </a:ext>
              </a:extLst>
            </p:cNvPr>
            <p:cNvGrpSpPr/>
            <p:nvPr/>
          </p:nvGrpSpPr>
          <p:grpSpPr>
            <a:xfrm>
              <a:off x="9477945" y="1"/>
              <a:ext cx="2932040" cy="6295398"/>
              <a:chOff x="6374608" y="-525172"/>
              <a:chExt cx="2932040" cy="6295398"/>
            </a:xfrm>
          </p:grpSpPr>
          <p:sp>
            <p:nvSpPr>
              <p:cNvPr id="43" name="Rectangle 42">
                <a:extLst>
                  <a:ext uri="{FF2B5EF4-FFF2-40B4-BE49-F238E27FC236}">
                    <a16:creationId xmlns:a16="http://schemas.microsoft.com/office/drawing/2014/main" id="{02DD946C-E489-4F65-B664-A261D93A9285}"/>
                  </a:ext>
                </a:extLst>
              </p:cNvPr>
              <p:cNvSpPr/>
              <p:nvPr/>
            </p:nvSpPr>
            <p:spPr>
              <a:xfrm>
                <a:off x="6374608" y="-525172"/>
                <a:ext cx="2932040" cy="6295398"/>
              </a:xfrm>
              <a:prstGeom prst="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A1F20"/>
                    </a:solidFill>
                    <a:effectLst/>
                    <a:uLnTx/>
                    <a:uFillTx/>
                    <a:latin typeface="Montserrat"/>
                    <a:ea typeface="+mn-ea"/>
                    <a:cs typeface="+mn-cs"/>
                  </a:rPr>
                  <a:t>Wallet Provider Selection + Mobile Link</a:t>
                </a:r>
              </a:p>
            </p:txBody>
          </p:sp>
          <p:sp>
            <p:nvSpPr>
              <p:cNvPr id="44" name="Rectangle 43">
                <a:extLst>
                  <a:ext uri="{FF2B5EF4-FFF2-40B4-BE49-F238E27FC236}">
                    <a16:creationId xmlns:a16="http://schemas.microsoft.com/office/drawing/2014/main" id="{8411A66D-761E-484D-BF6A-95B3490C94F0}"/>
                  </a:ext>
                </a:extLst>
              </p:cNvPr>
              <p:cNvSpPr/>
              <p:nvPr/>
            </p:nvSpPr>
            <p:spPr>
              <a:xfrm>
                <a:off x="6540122" y="1285403"/>
                <a:ext cx="1581954" cy="203691"/>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a:ea typeface="+mn-ea"/>
                    <a:cs typeface="+mn-cs"/>
                  </a:rPr>
                  <a:t>QR Code in browser</a:t>
                </a:r>
              </a:p>
            </p:txBody>
          </p:sp>
          <p:sp>
            <p:nvSpPr>
              <p:cNvPr id="45" name="Rectangle 44">
                <a:extLst>
                  <a:ext uri="{FF2B5EF4-FFF2-40B4-BE49-F238E27FC236}">
                    <a16:creationId xmlns:a16="http://schemas.microsoft.com/office/drawing/2014/main" id="{30037E9F-8265-4C75-BAB0-E7E5E90A6651}"/>
                  </a:ext>
                </a:extLst>
              </p:cNvPr>
              <p:cNvSpPr/>
              <p:nvPr/>
            </p:nvSpPr>
            <p:spPr>
              <a:xfrm>
                <a:off x="7532271" y="1946707"/>
                <a:ext cx="1581954" cy="36177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Montserrat"/>
                    <a:ea typeface="+mn-ea"/>
                    <a:cs typeface="+mn-cs"/>
                  </a:rPr>
                  <a:t>Scan QR &amp; Approve in </a:t>
                </a:r>
                <a:r>
                  <a:rPr kumimoji="0" lang="en-US" sz="900" b="0" i="0" u="none" strike="noStrike" kern="1200" cap="none" spc="0" normalizeH="0" baseline="0" noProof="0" dirty="0" err="1">
                    <a:ln>
                      <a:noFill/>
                    </a:ln>
                    <a:solidFill>
                      <a:prstClr val="white"/>
                    </a:solidFill>
                    <a:effectLst/>
                    <a:uLnTx/>
                    <a:uFillTx/>
                    <a:latin typeface="Montserrat"/>
                    <a:ea typeface="+mn-ea"/>
                    <a:cs typeface="+mn-cs"/>
                  </a:rPr>
                  <a:t>MetaMask</a:t>
                </a:r>
                <a:r>
                  <a:rPr kumimoji="0" lang="en-US" sz="900" b="0" i="0" u="none" strike="noStrike" kern="1200" cap="none" spc="0" normalizeH="0" baseline="0" noProof="0" dirty="0">
                    <a:ln>
                      <a:noFill/>
                    </a:ln>
                    <a:solidFill>
                      <a:prstClr val="white"/>
                    </a:solidFill>
                    <a:effectLst/>
                    <a:uLnTx/>
                    <a:uFillTx/>
                    <a:latin typeface="Montserrat"/>
                    <a:ea typeface="+mn-ea"/>
                    <a:cs typeface="+mn-cs"/>
                  </a:rPr>
                  <a:t> </a:t>
                </a:r>
                <a:r>
                  <a:rPr lang="en-US" sz="900" dirty="0">
                    <a:solidFill>
                      <a:prstClr val="white"/>
                    </a:solidFill>
                    <a:latin typeface="Montserrat"/>
                  </a:rPr>
                  <a:t>on Phone</a:t>
                </a:r>
                <a:endParaRPr kumimoji="0" lang="en-US" sz="9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46" name="Rectangle 45">
                <a:extLst>
                  <a:ext uri="{FF2B5EF4-FFF2-40B4-BE49-F238E27FC236}">
                    <a16:creationId xmlns:a16="http://schemas.microsoft.com/office/drawing/2014/main" id="{1FE0C7E8-3C0F-4879-9906-00EEAFA93BD4}"/>
                  </a:ext>
                </a:extLst>
              </p:cNvPr>
              <p:cNvSpPr/>
              <p:nvPr/>
            </p:nvSpPr>
            <p:spPr>
              <a:xfrm>
                <a:off x="6540122" y="910384"/>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WalletConnect</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grpSp>
            <p:nvGrpSpPr>
              <p:cNvPr id="47" name="Group 46">
                <a:extLst>
                  <a:ext uri="{FF2B5EF4-FFF2-40B4-BE49-F238E27FC236}">
                    <a16:creationId xmlns:a16="http://schemas.microsoft.com/office/drawing/2014/main" id="{C9876415-1DD7-492D-B117-E23FB98D0CBA}"/>
                  </a:ext>
                </a:extLst>
              </p:cNvPr>
              <p:cNvGrpSpPr/>
              <p:nvPr/>
            </p:nvGrpSpPr>
            <p:grpSpPr>
              <a:xfrm>
                <a:off x="6528603" y="2554713"/>
                <a:ext cx="1964028" cy="1557267"/>
                <a:chOff x="4009699" y="2707113"/>
                <a:chExt cx="1964028" cy="1557267"/>
              </a:xfrm>
            </p:grpSpPr>
            <p:sp>
              <p:nvSpPr>
                <p:cNvPr id="56" name="Rectangle 55">
                  <a:extLst>
                    <a:ext uri="{FF2B5EF4-FFF2-40B4-BE49-F238E27FC236}">
                      <a16:creationId xmlns:a16="http://schemas.microsoft.com/office/drawing/2014/main" id="{3EA1D9EF-49A9-4FEB-9F49-0123E6AEEB06}"/>
                    </a:ext>
                  </a:extLst>
                </p:cNvPr>
                <p:cNvSpPr/>
                <p:nvPr/>
              </p:nvSpPr>
              <p:spPr>
                <a:xfrm>
                  <a:off x="4009699" y="2707113"/>
                  <a:ext cx="1964028" cy="155726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CE2"/>
                      </a:solidFill>
                      <a:effectLst/>
                      <a:uLnTx/>
                      <a:uFillTx/>
                      <a:latin typeface="Montserrat"/>
                      <a:ea typeface="+mn-ea"/>
                      <a:cs typeface="+mn-cs"/>
                    </a:rPr>
                    <a:t>Convenience Library</a:t>
                  </a:r>
                </a:p>
              </p:txBody>
            </p:sp>
            <p:sp>
              <p:nvSpPr>
                <p:cNvPr id="57" name="Rectangle 56">
                  <a:extLst>
                    <a:ext uri="{FF2B5EF4-FFF2-40B4-BE49-F238E27FC236}">
                      <a16:creationId xmlns:a16="http://schemas.microsoft.com/office/drawing/2014/main" id="{083669E2-3AC4-4D55-B049-003DCD1D404F}"/>
                    </a:ext>
                  </a:extLst>
                </p:cNvPr>
                <p:cNvSpPr/>
                <p:nvPr/>
              </p:nvSpPr>
              <p:spPr>
                <a:xfrm>
                  <a:off x="4199810" y="3329006"/>
                  <a:ext cx="1581808"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web3.js</a:t>
                  </a:r>
                </a:p>
              </p:txBody>
            </p:sp>
            <p:sp>
              <p:nvSpPr>
                <p:cNvPr id="58" name="Rectangle 57">
                  <a:extLst>
                    <a:ext uri="{FF2B5EF4-FFF2-40B4-BE49-F238E27FC236}">
                      <a16:creationId xmlns:a16="http://schemas.microsoft.com/office/drawing/2014/main" id="{20A212E6-79FD-45F5-9F49-CB75A9EBB050}"/>
                    </a:ext>
                  </a:extLst>
                </p:cNvPr>
                <p:cNvSpPr/>
                <p:nvPr/>
              </p:nvSpPr>
              <p:spPr>
                <a:xfrm>
                  <a:off x="4199664" y="3622050"/>
                  <a:ext cx="1581808"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a:ea typeface="+mn-ea"/>
                      <a:cs typeface="+mn-cs"/>
                    </a:rPr>
                    <a:t>ethers.js</a:t>
                  </a:r>
                </a:p>
              </p:txBody>
            </p:sp>
          </p:grpSp>
          <p:sp>
            <p:nvSpPr>
              <p:cNvPr id="48" name="Rectangle 47">
                <a:extLst>
                  <a:ext uri="{FF2B5EF4-FFF2-40B4-BE49-F238E27FC236}">
                    <a16:creationId xmlns:a16="http://schemas.microsoft.com/office/drawing/2014/main" id="{DC8EFA25-A209-4392-A444-423BB1004D74}"/>
                  </a:ext>
                </a:extLst>
              </p:cNvPr>
              <p:cNvSpPr/>
              <p:nvPr/>
            </p:nvSpPr>
            <p:spPr>
              <a:xfrm>
                <a:off x="7532271" y="1577856"/>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MetaMask</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grpSp>
            <p:nvGrpSpPr>
              <p:cNvPr id="49" name="Group 48">
                <a:extLst>
                  <a:ext uri="{FF2B5EF4-FFF2-40B4-BE49-F238E27FC236}">
                    <a16:creationId xmlns:a16="http://schemas.microsoft.com/office/drawing/2014/main" id="{EE4E8A45-6A16-4011-8DE9-3345CE7905A3}"/>
                  </a:ext>
                </a:extLst>
              </p:cNvPr>
              <p:cNvGrpSpPr/>
              <p:nvPr/>
            </p:nvGrpSpPr>
            <p:grpSpPr>
              <a:xfrm>
                <a:off x="6527458" y="4316941"/>
                <a:ext cx="1964028" cy="1286156"/>
                <a:chOff x="774753" y="3778761"/>
                <a:chExt cx="1964028" cy="1286156"/>
              </a:xfrm>
            </p:grpSpPr>
            <p:sp>
              <p:nvSpPr>
                <p:cNvPr id="54" name="Rectangle 53">
                  <a:extLst>
                    <a:ext uri="{FF2B5EF4-FFF2-40B4-BE49-F238E27FC236}">
                      <a16:creationId xmlns:a16="http://schemas.microsoft.com/office/drawing/2014/main" id="{D51A85D6-AC63-4B8C-A43E-CEB9238A76C7}"/>
                    </a:ext>
                  </a:extLst>
                </p:cNvPr>
                <p:cNvSpPr/>
                <p:nvPr/>
              </p:nvSpPr>
              <p:spPr>
                <a:xfrm>
                  <a:off x="774753" y="3778761"/>
                  <a:ext cx="1964028" cy="128615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CE2"/>
                      </a:solidFill>
                      <a:effectLst/>
                      <a:uLnTx/>
                      <a:uFillTx/>
                      <a:latin typeface="Montserrat"/>
                      <a:ea typeface="+mn-ea"/>
                      <a:cs typeface="+mn-cs"/>
                    </a:rPr>
                    <a:t>Ethereum Provider (JavaScript)</a:t>
                  </a:r>
                </a:p>
              </p:txBody>
            </p:sp>
            <p:sp>
              <p:nvSpPr>
                <p:cNvPr id="55" name="Rectangle 54">
                  <a:extLst>
                    <a:ext uri="{FF2B5EF4-FFF2-40B4-BE49-F238E27FC236}">
                      <a16:creationId xmlns:a16="http://schemas.microsoft.com/office/drawing/2014/main" id="{7469770F-9642-4FE2-B335-99382AE6AD9B}"/>
                    </a:ext>
                  </a:extLst>
                </p:cNvPr>
                <p:cNvSpPr/>
                <p:nvPr/>
              </p:nvSpPr>
              <p:spPr>
                <a:xfrm>
                  <a:off x="964718" y="4723473"/>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Montserrat"/>
                      <a:ea typeface="+mn-ea"/>
                      <a:cs typeface="+mn-cs"/>
                    </a:rPr>
                    <a:t>provider.eth</a:t>
                  </a:r>
                  <a:endParaRPr kumimoji="0" lang="en-US" sz="1100" b="0" i="0" u="none" strike="noStrike" kern="1200" cap="none" spc="0" normalizeH="0" baseline="0" noProof="0" dirty="0">
                    <a:ln>
                      <a:noFill/>
                    </a:ln>
                    <a:solidFill>
                      <a:prstClr val="white"/>
                    </a:solidFill>
                    <a:effectLst/>
                    <a:uLnTx/>
                    <a:uFillTx/>
                    <a:latin typeface="Montserrat"/>
                    <a:ea typeface="+mn-ea"/>
                    <a:cs typeface="+mn-cs"/>
                  </a:endParaRPr>
                </a:p>
              </p:txBody>
            </p:sp>
          </p:grpSp>
          <p:cxnSp>
            <p:nvCxnSpPr>
              <p:cNvPr id="50" name="Straight Arrow Connector 49">
                <a:extLst>
                  <a:ext uri="{FF2B5EF4-FFF2-40B4-BE49-F238E27FC236}">
                    <a16:creationId xmlns:a16="http://schemas.microsoft.com/office/drawing/2014/main" id="{14CABF58-CC49-4765-B2D8-B7658D50A50F}"/>
                  </a:ext>
                </a:extLst>
              </p:cNvPr>
              <p:cNvCxnSpPr>
                <a:cxnSpLocks/>
              </p:cNvCxnSpPr>
              <p:nvPr/>
            </p:nvCxnSpPr>
            <p:spPr>
              <a:xfrm flipH="1">
                <a:off x="7167875" y="1489094"/>
                <a:ext cx="676" cy="1065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69C08D3-0426-4955-97A1-EDB56CDA8C9F}"/>
                  </a:ext>
                </a:extLst>
              </p:cNvPr>
              <p:cNvCxnSpPr>
                <a:cxnSpLocks/>
              </p:cNvCxnSpPr>
              <p:nvPr/>
            </p:nvCxnSpPr>
            <p:spPr>
              <a:xfrm>
                <a:off x="7505480" y="4144482"/>
                <a:ext cx="408" cy="165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5B23914-03BA-4E5E-A615-42D906AF86E7}"/>
                  </a:ext>
                </a:extLst>
              </p:cNvPr>
              <p:cNvCxnSpPr>
                <a:cxnSpLocks/>
              </p:cNvCxnSpPr>
              <p:nvPr/>
            </p:nvCxnSpPr>
            <p:spPr>
              <a:xfrm flipH="1">
                <a:off x="7162066" y="1123652"/>
                <a:ext cx="676"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7C55580-2DD1-4E30-94B5-62038FA63FE2}"/>
                  </a:ext>
                </a:extLst>
              </p:cNvPr>
              <p:cNvCxnSpPr>
                <a:cxnSpLocks/>
              </p:cNvCxnSpPr>
              <p:nvPr/>
            </p:nvCxnSpPr>
            <p:spPr>
              <a:xfrm flipH="1">
                <a:off x="8272412" y="1771356"/>
                <a:ext cx="676"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9" name="Rectangle 58">
              <a:extLst>
                <a:ext uri="{FF2B5EF4-FFF2-40B4-BE49-F238E27FC236}">
                  <a16:creationId xmlns:a16="http://schemas.microsoft.com/office/drawing/2014/main" id="{EC75C986-FA58-4C19-A16B-E0B420FD291B}"/>
                </a:ext>
              </a:extLst>
            </p:cNvPr>
            <p:cNvSpPr/>
            <p:nvPr/>
          </p:nvSpPr>
          <p:spPr>
            <a:xfrm>
              <a:off x="9643459" y="832891"/>
              <a:ext cx="1581954" cy="23504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a:ea typeface="+mn-ea"/>
                  <a:cs typeface="+mn-cs"/>
                </a:rPr>
                <a:t>web3modal</a:t>
              </a:r>
            </a:p>
          </p:txBody>
        </p:sp>
        <p:cxnSp>
          <p:nvCxnSpPr>
            <p:cNvPr id="60" name="Straight Arrow Connector 59">
              <a:extLst>
                <a:ext uri="{FF2B5EF4-FFF2-40B4-BE49-F238E27FC236}">
                  <a16:creationId xmlns:a16="http://schemas.microsoft.com/office/drawing/2014/main" id="{ABE09223-772F-4CD1-8A41-F579886D716B}"/>
                </a:ext>
              </a:extLst>
            </p:cNvPr>
            <p:cNvCxnSpPr>
              <a:cxnSpLocks/>
            </p:cNvCxnSpPr>
            <p:nvPr/>
          </p:nvCxnSpPr>
          <p:spPr>
            <a:xfrm>
              <a:off x="10265403" y="1075203"/>
              <a:ext cx="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1D1F2352-7556-4EFA-B765-CCD26DE76691}"/>
              </a:ext>
            </a:extLst>
          </p:cNvPr>
          <p:cNvSpPr>
            <a:spLocks noGrp="1"/>
          </p:cNvSpPr>
          <p:nvPr>
            <p:ph type="title"/>
          </p:nvPr>
        </p:nvSpPr>
        <p:spPr/>
        <p:txBody>
          <a:bodyPr/>
          <a:lstStyle/>
          <a:p>
            <a:r>
              <a:rPr lang="en-US" dirty="0"/>
              <a:t>Wallet-related libraries</a:t>
            </a:r>
          </a:p>
        </p:txBody>
      </p:sp>
    </p:spTree>
    <p:extLst>
      <p:ext uri="{BB962C8B-B14F-4D97-AF65-F5344CB8AC3E}">
        <p14:creationId xmlns:p14="http://schemas.microsoft.com/office/powerpoint/2010/main" val="4285924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BCAF358D-E5AD-43B6-BC0F-2B7185BDF032}"/>
              </a:ext>
            </a:extLst>
          </p:cNvPr>
          <p:cNvSpPr>
            <a:spLocks noGrp="1"/>
          </p:cNvSpPr>
          <p:nvPr>
            <p:ph type="title"/>
          </p:nvPr>
        </p:nvSpPr>
        <p:spPr/>
        <p:txBody>
          <a:bodyPr/>
          <a:lstStyle/>
          <a:p>
            <a:r>
              <a:rPr lang="en-US" dirty="0"/>
              <a:t>How do you verify address is owned by user?</a:t>
            </a:r>
          </a:p>
        </p:txBody>
      </p:sp>
      <p:sp>
        <p:nvSpPr>
          <p:cNvPr id="51" name="Text Placeholder 50">
            <a:extLst>
              <a:ext uri="{FF2B5EF4-FFF2-40B4-BE49-F238E27FC236}">
                <a16:creationId xmlns:a16="http://schemas.microsoft.com/office/drawing/2014/main" id="{C928464F-FFF0-498C-9F71-DEFC5F4A24AD}"/>
              </a:ext>
            </a:extLst>
          </p:cNvPr>
          <p:cNvSpPr>
            <a:spLocks noGrp="1"/>
          </p:cNvSpPr>
          <p:nvPr>
            <p:ph type="body" sz="quarter" idx="16"/>
          </p:nvPr>
        </p:nvSpPr>
        <p:spPr/>
        <p:txBody>
          <a:bodyPr/>
          <a:lstStyle/>
          <a:p>
            <a:r>
              <a:rPr lang="en-US" dirty="0"/>
              <a:t>With a signature!</a:t>
            </a:r>
          </a:p>
        </p:txBody>
      </p:sp>
      <p:sp>
        <p:nvSpPr>
          <p:cNvPr id="2" name="Rectangle 1">
            <a:extLst>
              <a:ext uri="{FF2B5EF4-FFF2-40B4-BE49-F238E27FC236}">
                <a16:creationId xmlns:a16="http://schemas.microsoft.com/office/drawing/2014/main" id="{CCABF7B3-A8E4-4BEC-9D8E-387821F5D180}"/>
              </a:ext>
            </a:extLst>
          </p:cNvPr>
          <p:cNvSpPr/>
          <p:nvPr/>
        </p:nvSpPr>
        <p:spPr>
          <a:xfrm>
            <a:off x="276447" y="2332075"/>
            <a:ext cx="2510724" cy="16019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0" i="0">
                <a:solidFill>
                  <a:schemeClr val="bg1"/>
                </a:solidFill>
                <a:effectLst/>
              </a:rPr>
              <a:t>0x00e…a51E</a:t>
            </a:r>
            <a:endParaRPr lang="en-US" dirty="0">
              <a:solidFill>
                <a:schemeClr val="bg1"/>
              </a:solidFill>
            </a:endParaRPr>
          </a:p>
        </p:txBody>
      </p:sp>
      <p:sp>
        <p:nvSpPr>
          <p:cNvPr id="6" name="Rectangle 5">
            <a:extLst>
              <a:ext uri="{FF2B5EF4-FFF2-40B4-BE49-F238E27FC236}">
                <a16:creationId xmlns:a16="http://schemas.microsoft.com/office/drawing/2014/main" id="{8B9D2325-9F92-49D9-B120-EC771CD51464}"/>
              </a:ext>
            </a:extLst>
          </p:cNvPr>
          <p:cNvSpPr/>
          <p:nvPr/>
        </p:nvSpPr>
        <p:spPr>
          <a:xfrm>
            <a:off x="3016105" y="23320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signature</a:t>
            </a:r>
            <a:br>
              <a:rPr lang="en-US" dirty="0"/>
            </a:br>
            <a:r>
              <a:rPr lang="en-US" sz="1200" dirty="0"/>
              <a:t>(signTypedData_v4)</a:t>
            </a:r>
            <a:endParaRPr lang="en-US" dirty="0"/>
          </a:p>
        </p:txBody>
      </p:sp>
      <p:sp>
        <p:nvSpPr>
          <p:cNvPr id="7" name="Rectangle 6">
            <a:extLst>
              <a:ext uri="{FF2B5EF4-FFF2-40B4-BE49-F238E27FC236}">
                <a16:creationId xmlns:a16="http://schemas.microsoft.com/office/drawing/2014/main" id="{5B00B8BC-182A-4BCD-8E4C-317F6D6D44F9}"/>
              </a:ext>
            </a:extLst>
          </p:cNvPr>
          <p:cNvSpPr/>
          <p:nvPr/>
        </p:nvSpPr>
        <p:spPr>
          <a:xfrm>
            <a:off x="6081825" y="2332075"/>
            <a:ext cx="2510724" cy="160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Recover signature</a:t>
            </a:r>
            <a:br>
              <a:rPr lang="en-US" dirty="0"/>
            </a:br>
            <a:r>
              <a:rPr lang="en-US" sz="1200" dirty="0"/>
              <a:t>(recoverTypedSignature_v4)</a:t>
            </a:r>
            <a:endParaRPr lang="en-US" dirty="0"/>
          </a:p>
        </p:txBody>
      </p:sp>
      <p:sp>
        <p:nvSpPr>
          <p:cNvPr id="8" name="Rectangle 7">
            <a:extLst>
              <a:ext uri="{FF2B5EF4-FFF2-40B4-BE49-F238E27FC236}">
                <a16:creationId xmlns:a16="http://schemas.microsoft.com/office/drawing/2014/main" id="{E04A1912-B08A-4858-BC0A-6D513F067325}"/>
              </a:ext>
            </a:extLst>
          </p:cNvPr>
          <p:cNvSpPr/>
          <p:nvPr/>
        </p:nvSpPr>
        <p:spPr>
          <a:xfrm>
            <a:off x="9395636" y="2332076"/>
            <a:ext cx="2510723" cy="647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0" i="0" dirty="0">
                <a:solidFill>
                  <a:schemeClr val="bg1"/>
                </a:solidFill>
                <a:effectLst/>
              </a:rPr>
              <a:t>0x00e…a51E</a:t>
            </a:r>
            <a:endParaRPr lang="en-US" dirty="0">
              <a:solidFill>
                <a:schemeClr val="bg1"/>
              </a:solidFill>
            </a:endParaRPr>
          </a:p>
        </p:txBody>
      </p:sp>
      <p:cxnSp>
        <p:nvCxnSpPr>
          <p:cNvPr id="4" name="Straight Arrow Connector 3">
            <a:extLst>
              <a:ext uri="{FF2B5EF4-FFF2-40B4-BE49-F238E27FC236}">
                <a16:creationId xmlns:a16="http://schemas.microsoft.com/office/drawing/2014/main" id="{AAB6541B-3D37-47A6-8BA3-DA5F2E23F104}"/>
              </a:ext>
            </a:extLst>
          </p:cNvPr>
          <p:cNvCxnSpPr>
            <a:stCxn id="2" idx="3"/>
            <a:endCxn id="6" idx="1"/>
          </p:cNvCxnSpPr>
          <p:nvPr/>
        </p:nvCxnSpPr>
        <p:spPr>
          <a:xfrm>
            <a:off x="2787171" y="3133061"/>
            <a:ext cx="228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9ECF78-B3BB-4E3D-BB90-647D5A1C350B}"/>
              </a:ext>
            </a:extLst>
          </p:cNvPr>
          <p:cNvCxnSpPr>
            <a:cxnSpLocks/>
            <a:stCxn id="6" idx="3"/>
            <a:endCxn id="7" idx="1"/>
          </p:cNvCxnSpPr>
          <p:nvPr/>
        </p:nvCxnSpPr>
        <p:spPr>
          <a:xfrm>
            <a:off x="5526829" y="3133061"/>
            <a:ext cx="5549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A5B777E-E375-4865-B17C-F88ABF492645}"/>
              </a:ext>
            </a:extLst>
          </p:cNvPr>
          <p:cNvSpPr/>
          <p:nvPr/>
        </p:nvSpPr>
        <p:spPr>
          <a:xfrm>
            <a:off x="9439938" y="3132176"/>
            <a:ext cx="2510723"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rPr>
              <a:t>0x00e…a51E</a:t>
            </a:r>
            <a:endParaRPr lang="en-US" dirty="0">
              <a:solidFill>
                <a:schemeClr val="bg1"/>
              </a:solidFill>
            </a:endParaRPr>
          </a:p>
        </p:txBody>
      </p:sp>
      <p:cxnSp>
        <p:nvCxnSpPr>
          <p:cNvPr id="24" name="Connector: Elbow 23">
            <a:extLst>
              <a:ext uri="{FF2B5EF4-FFF2-40B4-BE49-F238E27FC236}">
                <a16:creationId xmlns:a16="http://schemas.microsoft.com/office/drawing/2014/main" id="{065676A0-4649-4229-B983-F6A47B56A04D}"/>
              </a:ext>
            </a:extLst>
          </p:cNvPr>
          <p:cNvCxnSpPr>
            <a:stCxn id="7" idx="3"/>
            <a:endCxn id="8" idx="1"/>
          </p:cNvCxnSpPr>
          <p:nvPr/>
        </p:nvCxnSpPr>
        <p:spPr>
          <a:xfrm flipV="1">
            <a:off x="8592549" y="2655926"/>
            <a:ext cx="803087" cy="477135"/>
          </a:xfrm>
          <a:prstGeom prst="bentConnector3">
            <a:avLst/>
          </a:prstGeom>
          <a:ln>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DA3F1117-B91B-4734-9800-58A9AA3F3883}"/>
              </a:ext>
            </a:extLst>
          </p:cNvPr>
          <p:cNvCxnSpPr>
            <a:cxnSpLocks/>
            <a:stCxn id="7" idx="3"/>
            <a:endCxn id="25" idx="1"/>
          </p:cNvCxnSpPr>
          <p:nvPr/>
        </p:nvCxnSpPr>
        <p:spPr>
          <a:xfrm>
            <a:off x="8592549" y="3133061"/>
            <a:ext cx="847389" cy="322965"/>
          </a:xfrm>
          <a:prstGeom prst="bentConnector3">
            <a:avLst/>
          </a:prstGeom>
          <a:ln>
            <a:solidFill>
              <a:schemeClr val="tx2"/>
            </a:solidFill>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C587CC41-9172-4F52-B40A-DE33CB1695A4}"/>
              </a:ext>
            </a:extLst>
          </p:cNvPr>
          <p:cNvSpPr txBox="1"/>
          <p:nvPr/>
        </p:nvSpPr>
        <p:spPr>
          <a:xfrm>
            <a:off x="3320905" y="4437321"/>
            <a:ext cx="2510723" cy="646331"/>
          </a:xfrm>
          <a:prstGeom prst="rect">
            <a:avLst/>
          </a:prstGeom>
          <a:noFill/>
        </p:spPr>
        <p:txBody>
          <a:bodyPr wrap="square" rtlCol="0">
            <a:spAutoFit/>
          </a:bodyPr>
          <a:lstStyle/>
          <a:p>
            <a:r>
              <a:rPr lang="en-US" dirty="0"/>
              <a:t>Prompt for signature</a:t>
            </a:r>
          </a:p>
        </p:txBody>
      </p:sp>
      <p:sp>
        <p:nvSpPr>
          <p:cNvPr id="38" name="TextBox 37">
            <a:extLst>
              <a:ext uri="{FF2B5EF4-FFF2-40B4-BE49-F238E27FC236}">
                <a16:creationId xmlns:a16="http://schemas.microsoft.com/office/drawing/2014/main" id="{50C6EAD3-B994-42E3-9E6F-5CD9F2FC4BB2}"/>
              </a:ext>
            </a:extLst>
          </p:cNvPr>
          <p:cNvSpPr txBox="1"/>
          <p:nvPr/>
        </p:nvSpPr>
        <p:spPr>
          <a:xfrm>
            <a:off x="6287389" y="4394757"/>
            <a:ext cx="2510723" cy="646331"/>
          </a:xfrm>
          <a:prstGeom prst="rect">
            <a:avLst/>
          </a:prstGeom>
          <a:noFill/>
        </p:spPr>
        <p:txBody>
          <a:bodyPr wrap="square" rtlCol="0">
            <a:spAutoFit/>
          </a:bodyPr>
          <a:lstStyle/>
          <a:p>
            <a:r>
              <a:rPr lang="en-US" dirty="0"/>
              <a:t>Recover signature from signed data</a:t>
            </a:r>
          </a:p>
        </p:txBody>
      </p:sp>
      <p:sp>
        <p:nvSpPr>
          <p:cNvPr id="22" name="TextBox 21">
            <a:extLst>
              <a:ext uri="{FF2B5EF4-FFF2-40B4-BE49-F238E27FC236}">
                <a16:creationId xmlns:a16="http://schemas.microsoft.com/office/drawing/2014/main" id="{DBEBFE7D-25BE-47CB-9016-DAF5814A8B01}"/>
              </a:ext>
            </a:extLst>
          </p:cNvPr>
          <p:cNvSpPr txBox="1"/>
          <p:nvPr/>
        </p:nvSpPr>
        <p:spPr>
          <a:xfrm>
            <a:off x="390915" y="4437321"/>
            <a:ext cx="2510723" cy="646331"/>
          </a:xfrm>
          <a:prstGeom prst="rect">
            <a:avLst/>
          </a:prstGeom>
          <a:noFill/>
        </p:spPr>
        <p:txBody>
          <a:bodyPr wrap="square" rtlCol="0">
            <a:spAutoFit/>
          </a:bodyPr>
          <a:lstStyle/>
          <a:p>
            <a:r>
              <a:rPr lang="en-US" dirty="0"/>
              <a:t>Get the account address</a:t>
            </a:r>
          </a:p>
        </p:txBody>
      </p:sp>
      <p:sp>
        <p:nvSpPr>
          <p:cNvPr id="27" name="TextBox 26">
            <a:extLst>
              <a:ext uri="{FF2B5EF4-FFF2-40B4-BE49-F238E27FC236}">
                <a16:creationId xmlns:a16="http://schemas.microsoft.com/office/drawing/2014/main" id="{23E51A8A-D18E-4898-8FD5-4D58D0B777CF}"/>
              </a:ext>
            </a:extLst>
          </p:cNvPr>
          <p:cNvSpPr txBox="1"/>
          <p:nvPr/>
        </p:nvSpPr>
        <p:spPr>
          <a:xfrm>
            <a:off x="9467577" y="3915681"/>
            <a:ext cx="2510723" cy="646331"/>
          </a:xfrm>
          <a:prstGeom prst="rect">
            <a:avLst/>
          </a:prstGeom>
          <a:noFill/>
        </p:spPr>
        <p:txBody>
          <a:bodyPr wrap="square" rtlCol="0">
            <a:spAutoFit/>
          </a:bodyPr>
          <a:lstStyle/>
          <a:p>
            <a:r>
              <a:rPr lang="en-US" dirty="0"/>
              <a:t>Make sure they match!</a:t>
            </a:r>
          </a:p>
        </p:txBody>
      </p:sp>
      <p:sp>
        <p:nvSpPr>
          <p:cNvPr id="9" name="Rectangle 8">
            <a:extLst>
              <a:ext uri="{FF2B5EF4-FFF2-40B4-BE49-F238E27FC236}">
                <a16:creationId xmlns:a16="http://schemas.microsoft.com/office/drawing/2014/main" id="{D28E51A2-F688-4B51-B175-4D2F03087B47}"/>
              </a:ext>
            </a:extLst>
          </p:cNvPr>
          <p:cNvSpPr/>
          <p:nvPr/>
        </p:nvSpPr>
        <p:spPr>
          <a:xfrm>
            <a:off x="9292856" y="2250779"/>
            <a:ext cx="878958" cy="2432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account</a:t>
            </a:r>
          </a:p>
        </p:txBody>
      </p:sp>
      <p:sp>
        <p:nvSpPr>
          <p:cNvPr id="28" name="Rectangle 27">
            <a:extLst>
              <a:ext uri="{FF2B5EF4-FFF2-40B4-BE49-F238E27FC236}">
                <a16:creationId xmlns:a16="http://schemas.microsoft.com/office/drawing/2014/main" id="{35007B24-29D7-4499-9B2E-F2CF9A5C4A0B}"/>
              </a:ext>
            </a:extLst>
          </p:cNvPr>
          <p:cNvSpPr/>
          <p:nvPr/>
        </p:nvSpPr>
        <p:spPr>
          <a:xfrm>
            <a:off x="9332560" y="3061073"/>
            <a:ext cx="878958" cy="24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result</a:t>
            </a:r>
          </a:p>
        </p:txBody>
      </p:sp>
    </p:spTree>
    <p:extLst>
      <p:ext uri="{BB962C8B-B14F-4D97-AF65-F5344CB8AC3E}">
        <p14:creationId xmlns:p14="http://schemas.microsoft.com/office/powerpoint/2010/main" val="290910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93D444C4-97A5-4CF3-A071-FA6D2983AD1B}"/>
              </a:ext>
            </a:extLst>
          </p:cNvPr>
          <p:cNvSpPr>
            <a:spLocks noGrp="1"/>
          </p:cNvSpPr>
          <p:nvPr>
            <p:ph type="ftr" sz="quarter" idx="3"/>
          </p:nvPr>
        </p:nvSpPr>
        <p:spPr>
          <a:xfrm>
            <a:off x="7234764" y="6466371"/>
            <a:ext cx="4114800" cy="331932"/>
          </a:xfrm>
        </p:spPr>
        <p:txBody>
          <a:bodyPr/>
          <a:lstStyle/>
          <a:p>
            <a:r>
              <a:rPr lang="en-US"/>
              <a:t>WWW.SOLLIANCE.NET</a:t>
            </a:r>
            <a:endParaRPr lang="en-US" dirty="0"/>
          </a:p>
        </p:txBody>
      </p:sp>
      <p:sp>
        <p:nvSpPr>
          <p:cNvPr id="37" name="Slide Number Placeholder 36">
            <a:extLst>
              <a:ext uri="{FF2B5EF4-FFF2-40B4-BE49-F238E27FC236}">
                <a16:creationId xmlns:a16="http://schemas.microsoft.com/office/drawing/2014/main" id="{C087836D-288A-49E0-BF52-1F1E77423EC1}"/>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4</a:t>
            </a:fld>
            <a:endParaRPr lang="en-US" dirty="0"/>
          </a:p>
        </p:txBody>
      </p:sp>
      <p:sp>
        <p:nvSpPr>
          <p:cNvPr id="10" name="Text Placeholder 9">
            <a:extLst>
              <a:ext uri="{FF2B5EF4-FFF2-40B4-BE49-F238E27FC236}">
                <a16:creationId xmlns:a16="http://schemas.microsoft.com/office/drawing/2014/main" id="{0BE3BF5A-04DE-4E5D-A109-89C947442439}"/>
              </a:ext>
            </a:extLst>
          </p:cNvPr>
          <p:cNvSpPr>
            <a:spLocks noGrp="1"/>
          </p:cNvSpPr>
          <p:nvPr>
            <p:ph type="body" sz="quarter" idx="19"/>
          </p:nvPr>
        </p:nvSpPr>
        <p:spPr>
          <a:xfrm>
            <a:off x="647700" y="4072204"/>
            <a:ext cx="2112539" cy="374847"/>
          </a:xfrm>
        </p:spPr>
        <p:txBody>
          <a:bodyPr anchor="t">
            <a:noAutofit/>
          </a:bodyPr>
          <a:lstStyle/>
          <a:p>
            <a:r>
              <a:rPr lang="en-US" sz="1600" dirty="0"/>
              <a:t>Zoiner Tejada</a:t>
            </a:r>
            <a:br>
              <a:rPr lang="en-US" sz="1600" dirty="0"/>
            </a:br>
            <a:r>
              <a:rPr lang="en-US" sz="1600" dirty="0"/>
              <a:t>CEO</a:t>
            </a:r>
          </a:p>
        </p:txBody>
      </p:sp>
      <p:pic>
        <p:nvPicPr>
          <p:cNvPr id="2" name="Picture Placeholder 1">
            <a:extLst>
              <a:ext uri="{FF2B5EF4-FFF2-40B4-BE49-F238E27FC236}">
                <a16:creationId xmlns:a16="http://schemas.microsoft.com/office/drawing/2014/main" id="{D73E1814-8239-43CD-82EB-C8DB31222404}"/>
              </a:ext>
            </a:extLst>
          </p:cNvPr>
          <p:cNvPicPr>
            <a:picLocks noGrp="1" noChangeAspect="1"/>
          </p:cNvPicPr>
          <p:nvPr>
            <p:ph type="pic" sz="quarter" idx="21"/>
          </p:nvPr>
        </p:nvPicPr>
        <p:blipFill>
          <a:blip r:embed="rId2"/>
          <a:srcRect l="75" r="75"/>
          <a:stretch>
            <a:fillRect/>
          </a:stretch>
        </p:blipFill>
        <p:spPr>
          <a:prstGeom prst="rect">
            <a:avLst/>
          </a:prstGeom>
        </p:spPr>
      </p:pic>
      <p:pic>
        <p:nvPicPr>
          <p:cNvPr id="3" name="Picture Placeholder 2">
            <a:extLst>
              <a:ext uri="{FF2B5EF4-FFF2-40B4-BE49-F238E27FC236}">
                <a16:creationId xmlns:a16="http://schemas.microsoft.com/office/drawing/2014/main" id="{675F8DF7-02CF-46AC-B1ED-75D03181BF9D}"/>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39" r="39"/>
          <a:stretch/>
        </p:blipFill>
        <p:spPr>
          <a:xfrm>
            <a:off x="6511156" y="1828800"/>
            <a:ext cx="2101417" cy="2103049"/>
          </a:xfrm>
          <a:prstGeom prst="rect">
            <a:avLst/>
          </a:prstGeom>
        </p:spPr>
      </p:pic>
      <p:sp>
        <p:nvSpPr>
          <p:cNvPr id="15" name="Text Placeholder 14">
            <a:extLst>
              <a:ext uri="{FF2B5EF4-FFF2-40B4-BE49-F238E27FC236}">
                <a16:creationId xmlns:a16="http://schemas.microsoft.com/office/drawing/2014/main" id="{AC653A6E-B6D7-4E32-8973-6DDFE5524BAE}"/>
              </a:ext>
            </a:extLst>
          </p:cNvPr>
          <p:cNvSpPr>
            <a:spLocks noGrp="1"/>
          </p:cNvSpPr>
          <p:nvPr>
            <p:ph type="body" sz="quarter" idx="25"/>
          </p:nvPr>
        </p:nvSpPr>
        <p:spPr>
          <a:xfrm>
            <a:off x="3572644" y="4072204"/>
            <a:ext cx="2112539" cy="502635"/>
          </a:xfrm>
        </p:spPr>
        <p:txBody>
          <a:bodyPr anchor="t">
            <a:noAutofit/>
          </a:bodyPr>
          <a:lstStyle/>
          <a:p>
            <a:r>
              <a:rPr lang="en-US" sz="1600" dirty="0"/>
              <a:t>Ciprian Jichici </a:t>
            </a:r>
            <a:br>
              <a:rPr lang="en-US" sz="1600" dirty="0"/>
            </a:br>
            <a:r>
              <a:rPr lang="en-US" sz="1600" dirty="0"/>
              <a:t>Chief Data Scientist</a:t>
            </a:r>
          </a:p>
        </p:txBody>
      </p:sp>
      <p:sp>
        <p:nvSpPr>
          <p:cNvPr id="17" name="Text Placeholder 16">
            <a:extLst>
              <a:ext uri="{FF2B5EF4-FFF2-40B4-BE49-F238E27FC236}">
                <a16:creationId xmlns:a16="http://schemas.microsoft.com/office/drawing/2014/main" id="{96F1D87D-1C63-4D11-8930-555114E511AE}"/>
              </a:ext>
            </a:extLst>
          </p:cNvPr>
          <p:cNvSpPr>
            <a:spLocks noGrp="1"/>
          </p:cNvSpPr>
          <p:nvPr>
            <p:ph type="body" sz="quarter" idx="27"/>
          </p:nvPr>
        </p:nvSpPr>
        <p:spPr>
          <a:xfrm>
            <a:off x="6497588" y="4072204"/>
            <a:ext cx="2112539" cy="374847"/>
          </a:xfrm>
        </p:spPr>
        <p:txBody>
          <a:bodyPr anchor="t">
            <a:noAutofit/>
          </a:bodyPr>
          <a:lstStyle/>
          <a:p>
            <a:r>
              <a:rPr lang="en-US" sz="1600" dirty="0"/>
              <a:t>Chris Givens</a:t>
            </a:r>
            <a:br>
              <a:rPr lang="en-US" sz="1600" dirty="0"/>
            </a:br>
            <a:r>
              <a:rPr lang="en-US" sz="1600" dirty="0"/>
              <a:t>Director, Security Practice</a:t>
            </a:r>
          </a:p>
        </p:txBody>
      </p:sp>
      <p:sp>
        <p:nvSpPr>
          <p:cNvPr id="7" name="Title 6">
            <a:extLst>
              <a:ext uri="{FF2B5EF4-FFF2-40B4-BE49-F238E27FC236}">
                <a16:creationId xmlns:a16="http://schemas.microsoft.com/office/drawing/2014/main" id="{F21F1449-057E-45C2-89AD-6E8C1ED168F5}"/>
              </a:ext>
            </a:extLst>
          </p:cNvPr>
          <p:cNvSpPr>
            <a:spLocks noGrp="1"/>
          </p:cNvSpPr>
          <p:nvPr>
            <p:ph type="title"/>
          </p:nvPr>
        </p:nvSpPr>
        <p:spPr>
          <a:xfrm>
            <a:off x="652463" y="346076"/>
            <a:ext cx="8796338" cy="568324"/>
          </a:xfrm>
        </p:spPr>
        <p:txBody>
          <a:bodyPr/>
          <a:lstStyle/>
          <a:p>
            <a:r>
              <a:rPr lang="en-US" dirty="0"/>
              <a:t>Introducing</a:t>
            </a:r>
            <a:r>
              <a:rPr lang="es-419" dirty="0"/>
              <a:t> </a:t>
            </a:r>
            <a:r>
              <a:rPr lang="es-419" dirty="0" err="1"/>
              <a:t>the</a:t>
            </a:r>
            <a:r>
              <a:rPr lang="es-419" dirty="0"/>
              <a:t> </a:t>
            </a:r>
            <a:r>
              <a:rPr lang="es-419" dirty="0" err="1"/>
              <a:t>Team</a:t>
            </a:r>
            <a:endParaRPr lang="en-US" dirty="0"/>
          </a:p>
        </p:txBody>
      </p:sp>
      <p:sp>
        <p:nvSpPr>
          <p:cNvPr id="28" name="Text Placeholder 27">
            <a:extLst>
              <a:ext uri="{FF2B5EF4-FFF2-40B4-BE49-F238E27FC236}">
                <a16:creationId xmlns:a16="http://schemas.microsoft.com/office/drawing/2014/main" id="{B8169519-6609-46A7-8CC7-5F05814E630B}"/>
              </a:ext>
            </a:extLst>
          </p:cNvPr>
          <p:cNvSpPr>
            <a:spLocks noGrp="1"/>
          </p:cNvSpPr>
          <p:nvPr>
            <p:ph type="body" sz="quarter" idx="20"/>
          </p:nvPr>
        </p:nvSpPr>
        <p:spPr/>
        <p:txBody>
          <a:bodyPr>
            <a:normAutofit/>
          </a:bodyPr>
          <a:lstStyle/>
          <a:p>
            <a:r>
              <a:rPr lang="en-US" dirty="0"/>
              <a:t>Your mentors for the journey today</a:t>
            </a:r>
          </a:p>
        </p:txBody>
      </p:sp>
      <p:pic>
        <p:nvPicPr>
          <p:cNvPr id="20" name="Picture Placeholder 13">
            <a:extLst>
              <a:ext uri="{FF2B5EF4-FFF2-40B4-BE49-F238E27FC236}">
                <a16:creationId xmlns:a16="http://schemas.microsoft.com/office/drawing/2014/main" id="{FAA7DCAD-741A-4A9A-A14E-56B7CEC29BBF}"/>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8" r="38"/>
          <a:stretch>
            <a:fillRect/>
          </a:stretch>
        </p:blipFill>
        <p:spPr>
          <a:xfrm>
            <a:off x="647700" y="1828800"/>
            <a:ext cx="2101850" cy="2103438"/>
          </a:xfrm>
        </p:spPr>
      </p:pic>
      <p:sp>
        <p:nvSpPr>
          <p:cNvPr id="5" name="Text Placeholder 4">
            <a:extLst>
              <a:ext uri="{FF2B5EF4-FFF2-40B4-BE49-F238E27FC236}">
                <a16:creationId xmlns:a16="http://schemas.microsoft.com/office/drawing/2014/main" id="{681FECA5-704A-4FC9-AB62-A942E8884460}"/>
              </a:ext>
            </a:extLst>
          </p:cNvPr>
          <p:cNvSpPr>
            <a:spLocks noGrp="1"/>
          </p:cNvSpPr>
          <p:nvPr>
            <p:ph type="body" sz="quarter" idx="18"/>
          </p:nvPr>
        </p:nvSpPr>
        <p:spPr/>
        <p:txBody>
          <a:bodyPr/>
          <a:lstStyle/>
          <a:p>
            <a:endParaRPr lang="en-US"/>
          </a:p>
        </p:txBody>
      </p:sp>
      <p:sp>
        <p:nvSpPr>
          <p:cNvPr id="8" name="Text Placeholder 7">
            <a:extLst>
              <a:ext uri="{FF2B5EF4-FFF2-40B4-BE49-F238E27FC236}">
                <a16:creationId xmlns:a16="http://schemas.microsoft.com/office/drawing/2014/main" id="{4AA57F1E-AE5B-49AD-8E6C-3A6990E630C0}"/>
              </a:ext>
            </a:extLst>
          </p:cNvPr>
          <p:cNvSpPr>
            <a:spLocks noGrp="1"/>
          </p:cNvSpPr>
          <p:nvPr>
            <p:ph type="body" sz="quarter" idx="24"/>
          </p:nvPr>
        </p:nvSpPr>
        <p:spPr/>
        <p:txBody>
          <a:bodyPr/>
          <a:lstStyle/>
          <a:p>
            <a:endParaRPr lang="en-US"/>
          </a:p>
        </p:txBody>
      </p:sp>
      <p:sp>
        <p:nvSpPr>
          <p:cNvPr id="12" name="Text Placeholder 11">
            <a:extLst>
              <a:ext uri="{FF2B5EF4-FFF2-40B4-BE49-F238E27FC236}">
                <a16:creationId xmlns:a16="http://schemas.microsoft.com/office/drawing/2014/main" id="{83C21D7F-970F-4F50-88D5-A8A0115CF9BA}"/>
              </a:ext>
            </a:extLst>
          </p:cNvPr>
          <p:cNvSpPr>
            <a:spLocks noGrp="1"/>
          </p:cNvSpPr>
          <p:nvPr>
            <p:ph type="body" sz="quarter" idx="26"/>
          </p:nvPr>
        </p:nvSpPr>
        <p:spPr/>
        <p:txBody>
          <a:bodyPr/>
          <a:lstStyle/>
          <a:p>
            <a:endParaRPr lang="en-US" dirty="0"/>
          </a:p>
        </p:txBody>
      </p:sp>
    </p:spTree>
    <p:extLst>
      <p:ext uri="{BB962C8B-B14F-4D97-AF65-F5344CB8AC3E}">
        <p14:creationId xmlns:p14="http://schemas.microsoft.com/office/powerpoint/2010/main" val="3482536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E94AF3-3ED5-40AF-9020-3816F59154AC}"/>
              </a:ext>
            </a:extLst>
          </p:cNvPr>
          <p:cNvSpPr>
            <a:spLocks noGrp="1"/>
          </p:cNvSpPr>
          <p:nvPr>
            <p:ph type="title"/>
          </p:nvPr>
        </p:nvSpPr>
        <p:spPr>
          <a:xfrm>
            <a:off x="652462" y="346076"/>
            <a:ext cx="8213831" cy="568324"/>
          </a:xfrm>
        </p:spPr>
        <p:txBody>
          <a:bodyPr>
            <a:normAutofit fontScale="90000"/>
          </a:bodyPr>
          <a:lstStyle/>
          <a:p>
            <a:r>
              <a:rPr lang="en-US" dirty="0"/>
              <a:t>Web3 SDKs and libraries to interact with blockchains</a:t>
            </a:r>
          </a:p>
        </p:txBody>
      </p:sp>
      <p:sp>
        <p:nvSpPr>
          <p:cNvPr id="2" name="Footer Placeholder 1">
            <a:extLst>
              <a:ext uri="{FF2B5EF4-FFF2-40B4-BE49-F238E27FC236}">
                <a16:creationId xmlns:a16="http://schemas.microsoft.com/office/drawing/2014/main" id="{63913890-76F0-42D4-B170-7426CAD530DA}"/>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86C61DB-B1D9-4C09-B368-40DEFB756421}"/>
              </a:ext>
            </a:extLst>
          </p:cNvPr>
          <p:cNvSpPr>
            <a:spLocks noGrp="1"/>
          </p:cNvSpPr>
          <p:nvPr>
            <p:ph type="sldNum" sz="quarter" idx="4"/>
          </p:nvPr>
        </p:nvSpPr>
        <p:spPr/>
        <p:txBody>
          <a:bodyPr/>
          <a:lstStyle/>
          <a:p>
            <a:fld id="{00F9DAA1-1DF7-43E0-8E29-0CE1148553C7}" type="slidenum">
              <a:rPr lang="en-US" smtClean="0"/>
              <a:pPr/>
              <a:t>40</a:t>
            </a:fld>
            <a:endParaRPr lang="en-US" dirty="0"/>
          </a:p>
        </p:txBody>
      </p:sp>
      <p:sp>
        <p:nvSpPr>
          <p:cNvPr id="6" name="Text Placeholder 5">
            <a:extLst>
              <a:ext uri="{FF2B5EF4-FFF2-40B4-BE49-F238E27FC236}">
                <a16:creationId xmlns:a16="http://schemas.microsoft.com/office/drawing/2014/main" id="{721D00E0-38B8-4691-981E-7D9C9A5B7B4B}"/>
              </a:ext>
            </a:extLst>
          </p:cNvPr>
          <p:cNvSpPr>
            <a:spLocks noGrp="1"/>
          </p:cNvSpPr>
          <p:nvPr>
            <p:ph type="body" sz="quarter" idx="10"/>
          </p:nvPr>
        </p:nvSpPr>
        <p:spPr/>
        <p:txBody>
          <a:bodyPr>
            <a:normAutofit/>
          </a:bodyPr>
          <a:lstStyle/>
          <a:p>
            <a:pPr marL="0" indent="0" algn="l">
              <a:buNone/>
            </a:pPr>
            <a:r>
              <a:rPr lang="en-US" sz="2000" b="0" i="0" dirty="0">
                <a:solidFill>
                  <a:srgbClr val="1D1C1D"/>
                </a:solidFill>
                <a:effectLst/>
                <a:latin typeface="Slack-Lato"/>
              </a:rPr>
              <a:t>Web3Modal (A single Web3 / Ethereum provider solution for all Wallets) - </a:t>
            </a:r>
            <a:r>
              <a:rPr lang="en-US" sz="2000" b="0" i="0" u="none" strike="noStrike" dirty="0">
                <a:solidFill>
                  <a:srgbClr val="1D1C1D"/>
                </a:solidFill>
                <a:effectLst/>
                <a:latin typeface="Slack-Lato"/>
                <a:hlinkClick r:id="rId2"/>
              </a:rPr>
              <a:t>https://github.com/Web3Modal/web3modal</a:t>
            </a:r>
            <a:endParaRPr lang="en-US" sz="2000" b="0" i="0" dirty="0">
              <a:solidFill>
                <a:srgbClr val="1D1C1D"/>
              </a:solidFill>
              <a:effectLst/>
              <a:latin typeface="Slack-Lato"/>
            </a:endParaRPr>
          </a:p>
          <a:p>
            <a:pPr marL="0" indent="0" algn="l">
              <a:buNone/>
            </a:pPr>
            <a:endParaRPr lang="en-US" sz="2000" b="0" i="0" dirty="0">
              <a:solidFill>
                <a:srgbClr val="1D1C1D"/>
              </a:solidFill>
              <a:effectLst/>
              <a:latin typeface="Slack-Lato"/>
            </a:endParaRPr>
          </a:p>
          <a:p>
            <a:pPr marL="0" indent="0" algn="l">
              <a:buNone/>
            </a:pPr>
            <a:r>
              <a:rPr lang="en-US" sz="2000" b="0" i="0" dirty="0">
                <a:solidFill>
                  <a:srgbClr val="1D1C1D"/>
                </a:solidFill>
                <a:effectLst/>
                <a:latin typeface="Slack-Lato"/>
              </a:rPr>
              <a:t>Web3-provider (a Web3 provider for </a:t>
            </a:r>
            <a:r>
              <a:rPr lang="en-US" sz="2000" b="0" i="0" dirty="0" err="1">
                <a:solidFill>
                  <a:srgbClr val="1D1C1D"/>
                </a:solidFill>
                <a:effectLst/>
                <a:latin typeface="Slack-Lato"/>
              </a:rPr>
              <a:t>WalletConnect</a:t>
            </a:r>
            <a:r>
              <a:rPr lang="en-US" sz="2000" b="0" i="0" dirty="0">
                <a:solidFill>
                  <a:srgbClr val="1D1C1D"/>
                </a:solidFill>
                <a:effectLst/>
                <a:latin typeface="Slack-Lato"/>
              </a:rPr>
              <a:t>) - </a:t>
            </a:r>
            <a:r>
              <a:rPr lang="en-US" sz="2000" b="0" i="0" u="none" strike="noStrike" dirty="0">
                <a:solidFill>
                  <a:srgbClr val="1D1C1D"/>
                </a:solidFill>
                <a:effectLst/>
                <a:latin typeface="Slack-Lato"/>
                <a:hlinkClick r:id="rId3"/>
              </a:rPr>
              <a:t>https://www.npmjs.com/package/@walletconnect/web3-provider</a:t>
            </a:r>
            <a:r>
              <a:rPr lang="en-US" sz="2000" b="0" i="0" dirty="0">
                <a:solidFill>
                  <a:srgbClr val="1D1C1D"/>
                </a:solidFill>
                <a:effectLst/>
                <a:latin typeface="Slack-Lato"/>
              </a:rPr>
              <a:t> (</a:t>
            </a:r>
            <a:r>
              <a:rPr lang="en-US" sz="2000" b="0" i="0" dirty="0" err="1">
                <a:solidFill>
                  <a:srgbClr val="1D1C1D"/>
                </a:solidFill>
                <a:effectLst/>
                <a:latin typeface="Slack-Lato"/>
              </a:rPr>
              <a:t>Walletconnect</a:t>
            </a:r>
            <a:r>
              <a:rPr lang="en-US" sz="2000" b="0" i="0" dirty="0">
                <a:solidFill>
                  <a:srgbClr val="1D1C1D"/>
                </a:solidFill>
                <a:effectLst/>
                <a:latin typeface="Slack-Lato"/>
              </a:rPr>
              <a:t>  is a web3 standard to connect blockchain wallets to </a:t>
            </a:r>
            <a:r>
              <a:rPr lang="en-US" sz="2000" b="0" i="0" dirty="0" err="1">
                <a:solidFill>
                  <a:srgbClr val="1D1C1D"/>
                </a:solidFill>
                <a:effectLst/>
                <a:latin typeface="Slack-Lato"/>
              </a:rPr>
              <a:t>dapps</a:t>
            </a:r>
            <a:r>
              <a:rPr lang="en-US" sz="2000" b="0" i="0" dirty="0">
                <a:solidFill>
                  <a:srgbClr val="1D1C1D"/>
                </a:solidFill>
                <a:effectLst/>
                <a:latin typeface="Slack-Lato"/>
              </a:rPr>
              <a:t> - </a:t>
            </a:r>
            <a:r>
              <a:rPr lang="en-US" sz="2000" b="0" i="0" u="none" strike="noStrike" dirty="0">
                <a:solidFill>
                  <a:srgbClr val="1D1C1D"/>
                </a:solidFill>
                <a:effectLst/>
                <a:latin typeface="Slack-Lato"/>
                <a:hlinkClick r:id="rId4"/>
              </a:rPr>
              <a:t>https://walletconnect.com/</a:t>
            </a:r>
            <a:r>
              <a:rPr lang="en-US" sz="2000" b="0" i="0" dirty="0">
                <a:solidFill>
                  <a:srgbClr val="1D1C1D"/>
                </a:solidFill>
                <a:effectLst/>
                <a:latin typeface="Slack-Lato"/>
              </a:rPr>
              <a:t>)</a:t>
            </a:r>
          </a:p>
          <a:p>
            <a:pPr marL="0" indent="0" algn="l">
              <a:buNone/>
            </a:pPr>
            <a:endParaRPr lang="en-US" sz="2000" b="0" i="0" dirty="0">
              <a:solidFill>
                <a:srgbClr val="1D1C1D"/>
              </a:solidFill>
              <a:effectLst/>
              <a:latin typeface="Slack-Lato"/>
            </a:endParaRPr>
          </a:p>
          <a:p>
            <a:pPr marL="0" indent="0" algn="l">
              <a:buNone/>
            </a:pPr>
            <a:r>
              <a:rPr lang="en-US" sz="2000" b="0" i="0" dirty="0">
                <a:solidFill>
                  <a:srgbClr val="1D1C1D"/>
                </a:solidFill>
                <a:effectLst/>
                <a:latin typeface="Slack-Lato"/>
              </a:rPr>
              <a:t>Ethers.js - a simple lib to interact with Eth Blockchain - </a:t>
            </a:r>
            <a:r>
              <a:rPr lang="en-US" sz="2000" b="0" i="0" u="none" strike="noStrike" dirty="0">
                <a:solidFill>
                  <a:srgbClr val="1D1C1D"/>
                </a:solidFill>
                <a:effectLst/>
                <a:latin typeface="Slack-Lato"/>
                <a:hlinkClick r:id="rId5"/>
              </a:rPr>
              <a:t>https://docs.ethers.io/v5/</a:t>
            </a:r>
            <a:endParaRPr lang="en-US" sz="2000" b="0" i="0" dirty="0">
              <a:solidFill>
                <a:srgbClr val="1D1C1D"/>
              </a:solidFill>
              <a:effectLst/>
              <a:latin typeface="Slack-Lato"/>
            </a:endParaRPr>
          </a:p>
        </p:txBody>
      </p:sp>
      <p:sp>
        <p:nvSpPr>
          <p:cNvPr id="7" name="Text Placeholder 6">
            <a:extLst>
              <a:ext uri="{FF2B5EF4-FFF2-40B4-BE49-F238E27FC236}">
                <a16:creationId xmlns:a16="http://schemas.microsoft.com/office/drawing/2014/main" id="{3B83CD17-E45D-4C96-9A88-755946D24B13}"/>
              </a:ext>
            </a:extLst>
          </p:cNvPr>
          <p:cNvSpPr>
            <a:spLocks noGrp="1"/>
          </p:cNvSpPr>
          <p:nvPr>
            <p:ph type="body" sz="quarter" idx="16"/>
          </p:nvPr>
        </p:nvSpPr>
        <p:spPr/>
        <p:txBody>
          <a:bodyPr/>
          <a:lstStyle/>
          <a:p>
            <a:r>
              <a:rPr lang="en-US" dirty="0"/>
              <a:t>A few examples</a:t>
            </a:r>
          </a:p>
        </p:txBody>
      </p:sp>
    </p:spTree>
    <p:extLst>
      <p:ext uri="{BB962C8B-B14F-4D97-AF65-F5344CB8AC3E}">
        <p14:creationId xmlns:p14="http://schemas.microsoft.com/office/powerpoint/2010/main" val="2041684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E232A8A9-4104-4B0C-885B-1A0DA382F54F}"/>
              </a:ext>
            </a:extLst>
          </p:cNvPr>
          <p:cNvSpPr txBox="1"/>
          <p:nvPr/>
        </p:nvSpPr>
        <p:spPr>
          <a:xfrm>
            <a:off x="652462" y="1771084"/>
            <a:ext cx="6053470" cy="4401205"/>
          </a:xfrm>
          <a:prstGeom prst="rect">
            <a:avLst/>
          </a:prstGeom>
          <a:noFill/>
        </p:spPr>
        <p:txBody>
          <a:bodyPr wrap="square">
            <a:spAutoFit/>
          </a:bodyPr>
          <a:lstStyle/>
          <a:p>
            <a:r>
              <a:rPr lang="en-US" sz="1400" dirty="0"/>
              <a:t>//  Get Accounts</a:t>
            </a:r>
          </a:p>
          <a:p>
            <a:r>
              <a:rPr lang="en-US" sz="1400" dirty="0"/>
              <a:t>const accounts = await web3.eth.getAccounts();</a:t>
            </a:r>
          </a:p>
          <a:p>
            <a:endParaRPr lang="en-US" sz="1400" dirty="0"/>
          </a:p>
          <a:p>
            <a:r>
              <a:rPr lang="en-US" sz="1400" dirty="0"/>
              <a:t>//  Get Chain Id</a:t>
            </a:r>
          </a:p>
          <a:p>
            <a:r>
              <a:rPr lang="en-US" sz="1400" dirty="0"/>
              <a:t>const </a:t>
            </a:r>
            <a:r>
              <a:rPr lang="en-US" sz="1400" dirty="0" err="1"/>
              <a:t>chainId</a:t>
            </a:r>
            <a:r>
              <a:rPr lang="en-US" sz="1400" dirty="0"/>
              <a:t> = await web3.eth.getChainId();</a:t>
            </a:r>
          </a:p>
          <a:p>
            <a:endParaRPr lang="en-US" sz="1400" dirty="0"/>
          </a:p>
          <a:p>
            <a:r>
              <a:rPr lang="en-US" sz="1400" dirty="0"/>
              <a:t>//  Get Network Id</a:t>
            </a:r>
          </a:p>
          <a:p>
            <a:r>
              <a:rPr lang="en-US" sz="1400" dirty="0"/>
              <a:t>const </a:t>
            </a:r>
            <a:r>
              <a:rPr lang="en-US" sz="1400" dirty="0" err="1"/>
              <a:t>networkId</a:t>
            </a:r>
            <a:r>
              <a:rPr lang="en-US" sz="1400" dirty="0"/>
              <a:t> = await web3.eth.net.getId();</a:t>
            </a:r>
          </a:p>
          <a:p>
            <a:endParaRPr lang="en-US" sz="1400" dirty="0"/>
          </a:p>
          <a:p>
            <a:r>
              <a:rPr lang="en-US" sz="1400" dirty="0"/>
              <a:t>// Send Transaction</a:t>
            </a:r>
          </a:p>
          <a:p>
            <a:r>
              <a:rPr lang="en-US" sz="1400" dirty="0"/>
              <a:t>const </a:t>
            </a:r>
            <a:r>
              <a:rPr lang="en-US" sz="1400" dirty="0" err="1"/>
              <a:t>txHash</a:t>
            </a:r>
            <a:r>
              <a:rPr lang="en-US" sz="1400" dirty="0"/>
              <a:t> = await web3.eth.sendTransaction(</a:t>
            </a:r>
            <a:r>
              <a:rPr lang="en-US" sz="1400" dirty="0" err="1"/>
              <a:t>tx</a:t>
            </a:r>
            <a:r>
              <a:rPr lang="en-US" sz="1400" dirty="0"/>
              <a:t>);</a:t>
            </a:r>
          </a:p>
          <a:p>
            <a:endParaRPr lang="en-US" sz="1400" dirty="0"/>
          </a:p>
          <a:p>
            <a:r>
              <a:rPr lang="en-US" sz="1400" dirty="0"/>
              <a:t>// Sign Transaction</a:t>
            </a:r>
          </a:p>
          <a:p>
            <a:r>
              <a:rPr lang="en-US" sz="1400" dirty="0"/>
              <a:t>const </a:t>
            </a:r>
            <a:r>
              <a:rPr lang="en-US" sz="1400" dirty="0" err="1"/>
              <a:t>signedTx</a:t>
            </a:r>
            <a:r>
              <a:rPr lang="en-US" sz="1400" dirty="0"/>
              <a:t> = await web3.eth.signTransaction(</a:t>
            </a:r>
            <a:r>
              <a:rPr lang="en-US" sz="1400" dirty="0" err="1"/>
              <a:t>tx</a:t>
            </a:r>
            <a:r>
              <a:rPr lang="en-US" sz="1400" dirty="0"/>
              <a:t>);</a:t>
            </a:r>
          </a:p>
          <a:p>
            <a:endParaRPr lang="en-US" sz="1400" dirty="0"/>
          </a:p>
          <a:p>
            <a:r>
              <a:rPr lang="en-US" sz="1400" dirty="0"/>
              <a:t>// Sign Message</a:t>
            </a:r>
          </a:p>
          <a:p>
            <a:r>
              <a:rPr lang="en-US" sz="1400" dirty="0"/>
              <a:t>const </a:t>
            </a:r>
            <a:r>
              <a:rPr lang="en-US" sz="1400" dirty="0" err="1"/>
              <a:t>signedMessage</a:t>
            </a:r>
            <a:r>
              <a:rPr lang="en-US" sz="1400" dirty="0"/>
              <a:t> = await web3.eth.sign(msg);</a:t>
            </a:r>
          </a:p>
          <a:p>
            <a:endParaRPr lang="en-US" sz="1400" dirty="0"/>
          </a:p>
          <a:p>
            <a:r>
              <a:rPr lang="en-US" sz="1400" dirty="0"/>
              <a:t>// Sign Typed Data</a:t>
            </a:r>
          </a:p>
          <a:p>
            <a:r>
              <a:rPr lang="en-US" sz="1400" dirty="0"/>
              <a:t>const </a:t>
            </a:r>
            <a:r>
              <a:rPr lang="en-US" sz="1400" dirty="0" err="1"/>
              <a:t>signedTypedData</a:t>
            </a:r>
            <a:r>
              <a:rPr lang="en-US" sz="1400" dirty="0"/>
              <a:t> = await web3.eth.signTypedData(msg);</a:t>
            </a:r>
          </a:p>
        </p:txBody>
      </p:sp>
      <p:sp>
        <p:nvSpPr>
          <p:cNvPr id="41" name="TextBox 40">
            <a:extLst>
              <a:ext uri="{FF2B5EF4-FFF2-40B4-BE49-F238E27FC236}">
                <a16:creationId xmlns:a16="http://schemas.microsoft.com/office/drawing/2014/main" id="{21452E36-C878-4087-BF6A-A1101E2659DD}"/>
              </a:ext>
            </a:extLst>
          </p:cNvPr>
          <p:cNvSpPr txBox="1"/>
          <p:nvPr/>
        </p:nvSpPr>
        <p:spPr>
          <a:xfrm>
            <a:off x="6448978" y="1993701"/>
            <a:ext cx="6120808" cy="3108543"/>
          </a:xfrm>
          <a:prstGeom prst="rect">
            <a:avLst/>
          </a:prstGeom>
          <a:noFill/>
        </p:spPr>
        <p:txBody>
          <a:bodyPr wrap="square">
            <a:spAutoFit/>
          </a:bodyPr>
          <a:lstStyle/>
          <a:p>
            <a:r>
              <a:rPr lang="en-US" sz="1400" dirty="0"/>
              <a:t>// Subscribe to accounts change</a:t>
            </a:r>
          </a:p>
          <a:p>
            <a:r>
              <a:rPr lang="en-US" sz="1400" dirty="0" err="1"/>
              <a:t>provider.on</a:t>
            </a:r>
            <a:r>
              <a:rPr lang="en-US" sz="1400" dirty="0"/>
              <a:t>("</a:t>
            </a:r>
            <a:r>
              <a:rPr lang="en-US" sz="1400" dirty="0" err="1"/>
              <a:t>accountsChanged</a:t>
            </a:r>
            <a:r>
              <a:rPr lang="en-US" sz="1400" dirty="0"/>
              <a:t>", (accounts: string[]) =&gt; {</a:t>
            </a:r>
          </a:p>
          <a:p>
            <a:r>
              <a:rPr lang="en-US" sz="1400" dirty="0"/>
              <a:t>  console.log(accounts);</a:t>
            </a:r>
          </a:p>
          <a:p>
            <a:r>
              <a:rPr lang="en-US" sz="1400" dirty="0"/>
              <a:t>});</a:t>
            </a:r>
          </a:p>
          <a:p>
            <a:endParaRPr lang="en-US" sz="1400" dirty="0"/>
          </a:p>
          <a:p>
            <a:r>
              <a:rPr lang="en-US" sz="1400" dirty="0"/>
              <a:t>// Subscribe to </a:t>
            </a:r>
            <a:r>
              <a:rPr lang="en-US" sz="1400" dirty="0" err="1"/>
              <a:t>chainId</a:t>
            </a:r>
            <a:r>
              <a:rPr lang="en-US" sz="1400" dirty="0"/>
              <a:t> change</a:t>
            </a:r>
          </a:p>
          <a:p>
            <a:r>
              <a:rPr lang="en-US" sz="1400" dirty="0" err="1"/>
              <a:t>provider.on</a:t>
            </a:r>
            <a:r>
              <a:rPr lang="en-US" sz="1400" dirty="0"/>
              <a:t>("</a:t>
            </a:r>
            <a:r>
              <a:rPr lang="en-US" sz="1400" dirty="0" err="1"/>
              <a:t>chainChanged</a:t>
            </a:r>
            <a:r>
              <a:rPr lang="en-US" sz="1400" dirty="0"/>
              <a:t>", (</a:t>
            </a:r>
            <a:r>
              <a:rPr lang="en-US" sz="1400" dirty="0" err="1"/>
              <a:t>chainId</a:t>
            </a:r>
            <a:r>
              <a:rPr lang="en-US" sz="1400" dirty="0"/>
              <a:t>: number) =&gt; {</a:t>
            </a:r>
          </a:p>
          <a:p>
            <a:r>
              <a:rPr lang="en-US" sz="1400" dirty="0"/>
              <a:t>  console.log(</a:t>
            </a:r>
            <a:r>
              <a:rPr lang="en-US" sz="1400" dirty="0" err="1"/>
              <a:t>chainId</a:t>
            </a:r>
            <a:r>
              <a:rPr lang="en-US" sz="1400" dirty="0"/>
              <a:t>);</a:t>
            </a:r>
          </a:p>
          <a:p>
            <a:r>
              <a:rPr lang="en-US" sz="1400" dirty="0"/>
              <a:t>});</a:t>
            </a:r>
          </a:p>
          <a:p>
            <a:endParaRPr lang="en-US" sz="1400" dirty="0"/>
          </a:p>
          <a:p>
            <a:r>
              <a:rPr lang="en-US" sz="1400" dirty="0"/>
              <a:t>// Subscribe to session disconnection</a:t>
            </a:r>
          </a:p>
          <a:p>
            <a:r>
              <a:rPr lang="en-US" sz="1400" dirty="0" err="1"/>
              <a:t>provider.on</a:t>
            </a:r>
            <a:r>
              <a:rPr lang="en-US" sz="1400" dirty="0"/>
              <a:t>("disconnect", (code: number, reason: string) =&gt; {</a:t>
            </a:r>
          </a:p>
          <a:p>
            <a:r>
              <a:rPr lang="en-US" sz="1400" dirty="0"/>
              <a:t>  console.log(code, reason);</a:t>
            </a:r>
          </a:p>
          <a:p>
            <a:r>
              <a:rPr lang="en-US" sz="1400" dirty="0"/>
              <a:t>});</a:t>
            </a:r>
          </a:p>
        </p:txBody>
      </p:sp>
      <p:sp>
        <p:nvSpPr>
          <p:cNvPr id="2" name="Title 1">
            <a:extLst>
              <a:ext uri="{FF2B5EF4-FFF2-40B4-BE49-F238E27FC236}">
                <a16:creationId xmlns:a16="http://schemas.microsoft.com/office/drawing/2014/main" id="{BF39CFEC-EC15-414D-900D-24D6160A84C9}"/>
              </a:ext>
            </a:extLst>
          </p:cNvPr>
          <p:cNvSpPr>
            <a:spLocks noGrp="1"/>
          </p:cNvSpPr>
          <p:nvPr>
            <p:ph type="title"/>
          </p:nvPr>
        </p:nvSpPr>
        <p:spPr/>
        <p:txBody>
          <a:bodyPr/>
          <a:lstStyle/>
          <a:p>
            <a:r>
              <a:rPr lang="en-US" dirty="0"/>
              <a:t>Programing with the libraries</a:t>
            </a:r>
          </a:p>
        </p:txBody>
      </p:sp>
      <p:sp>
        <p:nvSpPr>
          <p:cNvPr id="3" name="Text Placeholder 2">
            <a:extLst>
              <a:ext uri="{FF2B5EF4-FFF2-40B4-BE49-F238E27FC236}">
                <a16:creationId xmlns:a16="http://schemas.microsoft.com/office/drawing/2014/main" id="{1DDDCCF9-B5C2-42BC-A1F2-5507A59966D2}"/>
              </a:ext>
            </a:extLst>
          </p:cNvPr>
          <p:cNvSpPr>
            <a:spLocks noGrp="1"/>
          </p:cNvSpPr>
          <p:nvPr>
            <p:ph type="body" sz="quarter" idx="16"/>
          </p:nvPr>
        </p:nvSpPr>
        <p:spPr/>
        <p:txBody>
          <a:bodyPr/>
          <a:lstStyle/>
          <a:p>
            <a:r>
              <a:rPr lang="en-US" dirty="0"/>
              <a:t>A simplified example</a:t>
            </a:r>
          </a:p>
        </p:txBody>
      </p:sp>
    </p:spTree>
    <p:extLst>
      <p:ext uri="{BB962C8B-B14F-4D97-AF65-F5344CB8AC3E}">
        <p14:creationId xmlns:p14="http://schemas.microsoft.com/office/powerpoint/2010/main" val="307329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AD4794B6-0D1C-42AA-8D7D-4EC156A9F897}"/>
              </a:ext>
            </a:extLst>
          </p:cNvPr>
          <p:cNvGraphicFramePr>
            <a:graphicFrameLocks noGrp="1"/>
          </p:cNvGraphicFramePr>
          <p:nvPr>
            <p:ph type="tbl" sz="quarter" idx="20"/>
          </p:nvPr>
        </p:nvGraphicFramePr>
        <p:xfrm>
          <a:off x="766515" y="807984"/>
          <a:ext cx="10896600" cy="5887720"/>
        </p:xfrm>
        <a:graphic>
          <a:graphicData uri="http://schemas.openxmlformats.org/drawingml/2006/table">
            <a:tbl>
              <a:tblPr firstRow="1" bandRow="1">
                <a:tableStyleId>{5C22544A-7EE6-4342-B048-85BDC9FD1C3A}</a:tableStyleId>
              </a:tblPr>
              <a:tblGrid>
                <a:gridCol w="3632200">
                  <a:extLst>
                    <a:ext uri="{9D8B030D-6E8A-4147-A177-3AD203B41FA5}">
                      <a16:colId xmlns:a16="http://schemas.microsoft.com/office/drawing/2014/main" val="154835949"/>
                    </a:ext>
                  </a:extLst>
                </a:gridCol>
                <a:gridCol w="3632200">
                  <a:extLst>
                    <a:ext uri="{9D8B030D-6E8A-4147-A177-3AD203B41FA5}">
                      <a16:colId xmlns:a16="http://schemas.microsoft.com/office/drawing/2014/main" val="1222491272"/>
                    </a:ext>
                  </a:extLst>
                </a:gridCol>
                <a:gridCol w="3632200">
                  <a:extLst>
                    <a:ext uri="{9D8B030D-6E8A-4147-A177-3AD203B41FA5}">
                      <a16:colId xmlns:a16="http://schemas.microsoft.com/office/drawing/2014/main" val="3464478757"/>
                    </a:ext>
                  </a:extLst>
                </a:gridCol>
              </a:tblGrid>
              <a:tr h="370840">
                <a:tc>
                  <a:txBody>
                    <a:bodyPr/>
                    <a:lstStyle/>
                    <a:p>
                      <a:r>
                        <a:rPr lang="en-US" sz="1200" dirty="0"/>
                        <a:t>Name</a:t>
                      </a:r>
                    </a:p>
                  </a:txBody>
                  <a:tcPr/>
                </a:tc>
                <a:tc>
                  <a:txBody>
                    <a:bodyPr/>
                    <a:lstStyle/>
                    <a:p>
                      <a:r>
                        <a:rPr lang="en-US" sz="1200" dirty="0"/>
                        <a:t>Details</a:t>
                      </a:r>
                    </a:p>
                  </a:txBody>
                  <a:tcPr/>
                </a:tc>
                <a:tc>
                  <a:txBody>
                    <a:bodyPr/>
                    <a:lstStyle/>
                    <a:p>
                      <a:r>
                        <a:rPr lang="en-US" sz="1200" dirty="0"/>
                        <a:t>Stack</a:t>
                      </a:r>
                    </a:p>
                  </a:txBody>
                  <a:tcPr/>
                </a:tc>
                <a:extLst>
                  <a:ext uri="{0D108BD9-81ED-4DB2-BD59-A6C34878D82A}">
                    <a16:rowId xmlns:a16="http://schemas.microsoft.com/office/drawing/2014/main" val="2451900439"/>
                  </a:ext>
                </a:extLst>
              </a:tr>
              <a:tr h="370840">
                <a:tc>
                  <a:txBody>
                    <a:bodyPr/>
                    <a:lstStyle/>
                    <a:p>
                      <a:r>
                        <a:rPr lang="en-US" sz="1200" dirty="0"/>
                        <a:t>Bitcoin</a:t>
                      </a:r>
                    </a:p>
                  </a:txBody>
                  <a:tcPr/>
                </a:tc>
                <a:tc>
                  <a:txBody>
                    <a:bodyPr/>
                    <a:lstStyle/>
                    <a:p>
                      <a:r>
                        <a:rPr lang="en-US" sz="1200" dirty="0">
                          <a:hlinkClick r:id="rId3"/>
                        </a:rPr>
                        <a:t>Bitcoin-core</a:t>
                      </a:r>
                      <a:endParaRPr lang="en-US" sz="1200" dirty="0"/>
                    </a:p>
                  </a:txBody>
                  <a:tcPr/>
                </a:tc>
                <a:tc>
                  <a:txBody>
                    <a:bodyPr/>
                    <a:lstStyle/>
                    <a:p>
                      <a:endParaRPr lang="en-US" sz="1200" dirty="0"/>
                    </a:p>
                    <a:p>
                      <a:endParaRPr lang="en-US" sz="1200" dirty="0"/>
                    </a:p>
                    <a:p>
                      <a:endParaRPr lang="en-US" sz="1200" dirty="0"/>
                    </a:p>
                    <a:p>
                      <a:endParaRPr lang="en-US" sz="1200" dirty="0"/>
                    </a:p>
                  </a:txBody>
                  <a:tcPr/>
                </a:tc>
                <a:extLst>
                  <a:ext uri="{0D108BD9-81ED-4DB2-BD59-A6C34878D82A}">
                    <a16:rowId xmlns:a16="http://schemas.microsoft.com/office/drawing/2014/main" val="2159446638"/>
                  </a:ext>
                </a:extLst>
              </a:tr>
              <a:tr h="370840">
                <a:tc>
                  <a:txBody>
                    <a:bodyPr/>
                    <a:lstStyle/>
                    <a:p>
                      <a:r>
                        <a:rPr lang="en-US" sz="1200" dirty="0"/>
                        <a:t>Ethereum (ETH)</a:t>
                      </a:r>
                    </a:p>
                  </a:txBody>
                  <a:tcPr/>
                </a:tc>
                <a:tc>
                  <a:txBody>
                    <a:bodyPr/>
                    <a:lstStyle/>
                    <a:p>
                      <a:r>
                        <a:rPr lang="en-US" sz="1200" dirty="0">
                          <a:hlinkClick r:id="rId4"/>
                        </a:rPr>
                        <a:t>Ethereum Clients</a:t>
                      </a:r>
                      <a:endParaRPr lang="en-US" sz="1200" dirty="0"/>
                    </a:p>
                  </a:txBody>
                  <a:tcPr/>
                </a:tc>
                <a:tc>
                  <a:txBody>
                    <a:bodyPr/>
                    <a:lstStyle/>
                    <a:p>
                      <a:r>
                        <a:rPr lang="en-US" sz="1000" dirty="0"/>
                        <a:t>Different projects for languages</a:t>
                      </a:r>
                    </a:p>
                    <a:p>
                      <a:r>
                        <a:rPr lang="en-US" sz="1000" dirty="0"/>
                        <a:t>Go, Rust, Java, C#</a:t>
                      </a:r>
                    </a:p>
                  </a:txBody>
                  <a:tcPr/>
                </a:tc>
                <a:extLst>
                  <a:ext uri="{0D108BD9-81ED-4DB2-BD59-A6C34878D82A}">
                    <a16:rowId xmlns:a16="http://schemas.microsoft.com/office/drawing/2014/main" val="1170854204"/>
                  </a:ext>
                </a:extLst>
              </a:tr>
              <a:tr h="370840">
                <a:tc>
                  <a:txBody>
                    <a:bodyPr/>
                    <a:lstStyle/>
                    <a:p>
                      <a:r>
                        <a:rPr lang="en-US" sz="1200" dirty="0"/>
                        <a:t>Solana</a:t>
                      </a:r>
                    </a:p>
                  </a:txBody>
                  <a:tcPr/>
                </a:tc>
                <a:tc>
                  <a:txBody>
                    <a:bodyPr/>
                    <a:lstStyle/>
                    <a:p>
                      <a:r>
                        <a:rPr lang="en-US" sz="1200" dirty="0">
                          <a:hlinkClick r:id="rId5"/>
                        </a:rPr>
                        <a:t>Solana</a:t>
                      </a:r>
                      <a:endParaRPr lang="en-US" sz="1200" dirty="0"/>
                    </a:p>
                  </a:txBody>
                  <a:tcPr/>
                </a:tc>
                <a:tc>
                  <a:txBody>
                    <a:bodyPr/>
                    <a:lstStyle/>
                    <a:p>
                      <a:endParaRPr lang="en-US" sz="1200" dirty="0"/>
                    </a:p>
                    <a:p>
                      <a:endParaRPr lang="en-US" sz="1200" dirty="0"/>
                    </a:p>
                    <a:p>
                      <a:endParaRPr lang="en-US" sz="1200" dirty="0"/>
                    </a:p>
                    <a:p>
                      <a:endParaRPr lang="en-US" sz="1200" dirty="0"/>
                    </a:p>
                  </a:txBody>
                  <a:tcPr/>
                </a:tc>
                <a:extLst>
                  <a:ext uri="{0D108BD9-81ED-4DB2-BD59-A6C34878D82A}">
                    <a16:rowId xmlns:a16="http://schemas.microsoft.com/office/drawing/2014/main" val="3941483148"/>
                  </a:ext>
                </a:extLst>
              </a:tr>
              <a:tr h="370840">
                <a:tc>
                  <a:txBody>
                    <a:bodyPr/>
                    <a:lstStyle/>
                    <a:p>
                      <a:r>
                        <a:rPr lang="en-US" sz="1200" dirty="0"/>
                        <a:t>Cardano</a:t>
                      </a:r>
                    </a:p>
                  </a:txBody>
                  <a:tcPr/>
                </a:tc>
                <a:tc>
                  <a:txBody>
                    <a:bodyPr/>
                    <a:lstStyle/>
                    <a:p>
                      <a:r>
                        <a:rPr lang="en-US" sz="1200" dirty="0">
                          <a:hlinkClick r:id="rId6"/>
                        </a:rPr>
                        <a:t>Cardano-Node</a:t>
                      </a:r>
                      <a:endParaRPr lang="en-US" sz="1200" dirty="0"/>
                    </a:p>
                  </a:txBody>
                  <a:tcPr/>
                </a:tc>
                <a:tc>
                  <a:txBody>
                    <a:bodyPr/>
                    <a:lstStyle/>
                    <a:p>
                      <a:endParaRPr lang="en-US" sz="1200" dirty="0"/>
                    </a:p>
                    <a:p>
                      <a:endParaRPr lang="en-US" sz="1200" dirty="0"/>
                    </a:p>
                    <a:p>
                      <a:endParaRPr lang="en-US" sz="1200" dirty="0"/>
                    </a:p>
                    <a:p>
                      <a:endParaRPr lang="en-US" sz="1200" dirty="0"/>
                    </a:p>
                  </a:txBody>
                  <a:tcPr/>
                </a:tc>
                <a:extLst>
                  <a:ext uri="{0D108BD9-81ED-4DB2-BD59-A6C34878D82A}">
                    <a16:rowId xmlns:a16="http://schemas.microsoft.com/office/drawing/2014/main" val="611545637"/>
                  </a:ext>
                </a:extLst>
              </a:tr>
              <a:tr h="370840">
                <a:tc>
                  <a:txBody>
                    <a:bodyPr/>
                    <a:lstStyle/>
                    <a:p>
                      <a:r>
                        <a:rPr lang="en-US" sz="1200" dirty="0"/>
                        <a:t>Avalanche</a:t>
                      </a:r>
                    </a:p>
                  </a:txBody>
                  <a:tcPr/>
                </a:tc>
                <a:tc>
                  <a:txBody>
                    <a:bodyPr/>
                    <a:lstStyle/>
                    <a:p>
                      <a:r>
                        <a:rPr lang="en-US" sz="1200" dirty="0">
                          <a:hlinkClick r:id="rId7"/>
                        </a:rPr>
                        <a:t>Ava Labs</a:t>
                      </a:r>
                      <a:endParaRPr lang="en-US" sz="1200" dirty="0"/>
                    </a:p>
                  </a:txBody>
                  <a:tcPr/>
                </a:tc>
                <a:tc>
                  <a:txBody>
                    <a:bodyPr/>
                    <a:lstStyle/>
                    <a:p>
                      <a:endParaRPr lang="en-US" sz="1200" dirty="0"/>
                    </a:p>
                    <a:p>
                      <a:endParaRPr lang="en-US" sz="1200" dirty="0"/>
                    </a:p>
                    <a:p>
                      <a:endParaRPr lang="en-US" sz="1200" dirty="0"/>
                    </a:p>
                    <a:p>
                      <a:endParaRPr lang="en-US" sz="1200" dirty="0"/>
                    </a:p>
                  </a:txBody>
                  <a:tcPr/>
                </a:tc>
                <a:extLst>
                  <a:ext uri="{0D108BD9-81ED-4DB2-BD59-A6C34878D82A}">
                    <a16:rowId xmlns:a16="http://schemas.microsoft.com/office/drawing/2014/main" val="1123739598"/>
                  </a:ext>
                </a:extLst>
              </a:tr>
              <a:tr h="370840">
                <a:tc>
                  <a:txBody>
                    <a:bodyPr/>
                    <a:lstStyle/>
                    <a:p>
                      <a:r>
                        <a:rPr lang="en-US" sz="1200" dirty="0"/>
                        <a:t>Polkadot</a:t>
                      </a:r>
                    </a:p>
                  </a:txBody>
                  <a:tcPr/>
                </a:tc>
                <a:tc>
                  <a:txBody>
                    <a:bodyPr/>
                    <a:lstStyle/>
                    <a:p>
                      <a:r>
                        <a:rPr lang="en-US" sz="1200" dirty="0">
                          <a:hlinkClick r:id="rId8"/>
                        </a:rPr>
                        <a:t>Polkadot</a:t>
                      </a:r>
                      <a:endParaRPr lang="en-US" sz="1200" dirty="0"/>
                    </a:p>
                  </a:txBody>
                  <a:tcPr/>
                </a:tc>
                <a:tc>
                  <a:txBody>
                    <a:bodyPr/>
                    <a:lstStyle/>
                    <a:p>
                      <a:endParaRPr lang="en-US" sz="1200" dirty="0"/>
                    </a:p>
                    <a:p>
                      <a:endParaRPr lang="en-US" sz="1200" dirty="0"/>
                    </a:p>
                    <a:p>
                      <a:endParaRPr lang="en-US" sz="1200" dirty="0"/>
                    </a:p>
                    <a:p>
                      <a:endParaRPr lang="en-US" sz="1200" dirty="0"/>
                    </a:p>
                  </a:txBody>
                  <a:tcPr/>
                </a:tc>
                <a:extLst>
                  <a:ext uri="{0D108BD9-81ED-4DB2-BD59-A6C34878D82A}">
                    <a16:rowId xmlns:a16="http://schemas.microsoft.com/office/drawing/2014/main" val="225856753"/>
                  </a:ext>
                </a:extLst>
              </a:tr>
              <a:tr h="370840">
                <a:tc>
                  <a:txBody>
                    <a:bodyPr/>
                    <a:lstStyle/>
                    <a:p>
                      <a:r>
                        <a:rPr lang="en-US" sz="1200" dirty="0" err="1"/>
                        <a:t>Binance</a:t>
                      </a:r>
                      <a:r>
                        <a:rPr lang="en-US" sz="1200" dirty="0"/>
                        <a:t> Smart Chain</a:t>
                      </a:r>
                    </a:p>
                  </a:txBody>
                  <a:tcPr/>
                </a:tc>
                <a:tc>
                  <a:txBody>
                    <a:bodyPr/>
                    <a:lstStyle/>
                    <a:p>
                      <a:r>
                        <a:rPr lang="en-US" sz="1200" dirty="0">
                          <a:hlinkClick r:id="rId9"/>
                        </a:rPr>
                        <a:t>BSC</a:t>
                      </a:r>
                      <a:endParaRPr lang="en-US" sz="1200" dirty="0"/>
                    </a:p>
                  </a:txBody>
                  <a:tcPr/>
                </a:tc>
                <a:tc>
                  <a:txBody>
                    <a:bodyPr/>
                    <a:lstStyle/>
                    <a:p>
                      <a:endParaRPr lang="en-US" sz="1200" dirty="0"/>
                    </a:p>
                    <a:p>
                      <a:endParaRPr lang="en-US" sz="1200" dirty="0"/>
                    </a:p>
                    <a:p>
                      <a:endParaRPr lang="en-US" sz="1200" dirty="0"/>
                    </a:p>
                    <a:p>
                      <a:endParaRPr lang="en-US" sz="1200" dirty="0"/>
                    </a:p>
                    <a:p>
                      <a:endParaRPr lang="en-US" sz="1200" dirty="0"/>
                    </a:p>
                  </a:txBody>
                  <a:tcPr/>
                </a:tc>
                <a:extLst>
                  <a:ext uri="{0D108BD9-81ED-4DB2-BD59-A6C34878D82A}">
                    <a16:rowId xmlns:a16="http://schemas.microsoft.com/office/drawing/2014/main" val="1297450550"/>
                  </a:ext>
                </a:extLst>
              </a:tr>
            </a:tbl>
          </a:graphicData>
        </a:graphic>
      </p:graphicFrame>
      <p:sp>
        <p:nvSpPr>
          <p:cNvPr id="10" name="Title 9">
            <a:extLst>
              <a:ext uri="{FF2B5EF4-FFF2-40B4-BE49-F238E27FC236}">
                <a16:creationId xmlns:a16="http://schemas.microsoft.com/office/drawing/2014/main" id="{9C7C14F2-E5C7-4980-90FA-83AE66A26A90}"/>
              </a:ext>
            </a:extLst>
          </p:cNvPr>
          <p:cNvSpPr>
            <a:spLocks noGrp="1"/>
          </p:cNvSpPr>
          <p:nvPr>
            <p:ph type="title"/>
          </p:nvPr>
        </p:nvSpPr>
        <p:spPr/>
        <p:txBody>
          <a:bodyPr/>
          <a:lstStyle/>
          <a:p>
            <a:r>
              <a:rPr lang="en-US" dirty="0"/>
              <a:t>Tech Stacks</a:t>
            </a:r>
          </a:p>
        </p:txBody>
      </p:sp>
      <p:pic>
        <p:nvPicPr>
          <p:cNvPr id="16" name="Picture 15">
            <a:extLst>
              <a:ext uri="{FF2B5EF4-FFF2-40B4-BE49-F238E27FC236}">
                <a16:creationId xmlns:a16="http://schemas.microsoft.com/office/drawing/2014/main" id="{B7AB6B2E-2880-4E84-8430-FE169594E97E}"/>
              </a:ext>
            </a:extLst>
          </p:cNvPr>
          <p:cNvPicPr>
            <a:picLocks noChangeAspect="1"/>
          </p:cNvPicPr>
          <p:nvPr/>
        </p:nvPicPr>
        <p:blipFill rotWithShape="1">
          <a:blip r:embed="rId10"/>
          <a:srcRect t="27851"/>
          <a:stretch/>
        </p:blipFill>
        <p:spPr>
          <a:xfrm>
            <a:off x="8117922" y="1253354"/>
            <a:ext cx="2287808" cy="675574"/>
          </a:xfrm>
          <a:prstGeom prst="rect">
            <a:avLst/>
          </a:prstGeom>
        </p:spPr>
      </p:pic>
      <p:pic>
        <p:nvPicPr>
          <p:cNvPr id="18" name="Picture 17">
            <a:extLst>
              <a:ext uri="{FF2B5EF4-FFF2-40B4-BE49-F238E27FC236}">
                <a16:creationId xmlns:a16="http://schemas.microsoft.com/office/drawing/2014/main" id="{0DE4075F-38A8-4E1B-8A77-8AF90E2AE6F4}"/>
              </a:ext>
            </a:extLst>
          </p:cNvPr>
          <p:cNvPicPr>
            <a:picLocks noChangeAspect="1"/>
          </p:cNvPicPr>
          <p:nvPr/>
        </p:nvPicPr>
        <p:blipFill>
          <a:blip r:embed="rId11"/>
          <a:stretch>
            <a:fillRect/>
          </a:stretch>
        </p:blipFill>
        <p:spPr>
          <a:xfrm>
            <a:off x="8117923" y="2508352"/>
            <a:ext cx="2266424" cy="656070"/>
          </a:xfrm>
          <a:prstGeom prst="rect">
            <a:avLst/>
          </a:prstGeom>
        </p:spPr>
      </p:pic>
      <p:pic>
        <p:nvPicPr>
          <p:cNvPr id="20" name="Picture 19">
            <a:extLst>
              <a:ext uri="{FF2B5EF4-FFF2-40B4-BE49-F238E27FC236}">
                <a16:creationId xmlns:a16="http://schemas.microsoft.com/office/drawing/2014/main" id="{479EC183-07BC-4F90-9C8D-AB94659C6ADB}"/>
              </a:ext>
            </a:extLst>
          </p:cNvPr>
          <p:cNvPicPr>
            <a:picLocks noChangeAspect="1"/>
          </p:cNvPicPr>
          <p:nvPr/>
        </p:nvPicPr>
        <p:blipFill>
          <a:blip r:embed="rId12"/>
          <a:stretch>
            <a:fillRect/>
          </a:stretch>
        </p:blipFill>
        <p:spPr>
          <a:xfrm>
            <a:off x="8139305" y="3294008"/>
            <a:ext cx="2287808" cy="645279"/>
          </a:xfrm>
          <a:prstGeom prst="rect">
            <a:avLst/>
          </a:prstGeom>
        </p:spPr>
      </p:pic>
      <p:pic>
        <p:nvPicPr>
          <p:cNvPr id="22" name="Picture 21">
            <a:extLst>
              <a:ext uri="{FF2B5EF4-FFF2-40B4-BE49-F238E27FC236}">
                <a16:creationId xmlns:a16="http://schemas.microsoft.com/office/drawing/2014/main" id="{41E91F96-0C80-4B1C-BD72-B0309447EF50}"/>
              </a:ext>
            </a:extLst>
          </p:cNvPr>
          <p:cNvPicPr>
            <a:picLocks noChangeAspect="1"/>
          </p:cNvPicPr>
          <p:nvPr/>
        </p:nvPicPr>
        <p:blipFill>
          <a:blip r:embed="rId13"/>
          <a:stretch>
            <a:fillRect/>
          </a:stretch>
        </p:blipFill>
        <p:spPr>
          <a:xfrm>
            <a:off x="8139305" y="4111467"/>
            <a:ext cx="1926183" cy="691697"/>
          </a:xfrm>
          <a:prstGeom prst="rect">
            <a:avLst/>
          </a:prstGeom>
        </p:spPr>
      </p:pic>
      <p:pic>
        <p:nvPicPr>
          <p:cNvPr id="24" name="Picture 23">
            <a:extLst>
              <a:ext uri="{FF2B5EF4-FFF2-40B4-BE49-F238E27FC236}">
                <a16:creationId xmlns:a16="http://schemas.microsoft.com/office/drawing/2014/main" id="{62D6ED32-7B4E-4C02-A4CE-036CA2973818}"/>
              </a:ext>
            </a:extLst>
          </p:cNvPr>
          <p:cNvPicPr>
            <a:picLocks noChangeAspect="1"/>
          </p:cNvPicPr>
          <p:nvPr/>
        </p:nvPicPr>
        <p:blipFill>
          <a:blip r:embed="rId14"/>
          <a:stretch>
            <a:fillRect/>
          </a:stretch>
        </p:blipFill>
        <p:spPr>
          <a:xfrm>
            <a:off x="8117922" y="4944450"/>
            <a:ext cx="2287808" cy="667071"/>
          </a:xfrm>
          <a:prstGeom prst="rect">
            <a:avLst/>
          </a:prstGeom>
        </p:spPr>
      </p:pic>
      <p:pic>
        <p:nvPicPr>
          <p:cNvPr id="28" name="Picture 27">
            <a:extLst>
              <a:ext uri="{FF2B5EF4-FFF2-40B4-BE49-F238E27FC236}">
                <a16:creationId xmlns:a16="http://schemas.microsoft.com/office/drawing/2014/main" id="{5F9F70AD-5DCE-46CF-8664-993B841F410E}"/>
              </a:ext>
            </a:extLst>
          </p:cNvPr>
          <p:cNvPicPr>
            <a:picLocks noChangeAspect="1"/>
          </p:cNvPicPr>
          <p:nvPr/>
        </p:nvPicPr>
        <p:blipFill>
          <a:blip r:embed="rId15"/>
          <a:stretch>
            <a:fillRect/>
          </a:stretch>
        </p:blipFill>
        <p:spPr>
          <a:xfrm>
            <a:off x="8117922" y="5782135"/>
            <a:ext cx="2266425" cy="832466"/>
          </a:xfrm>
          <a:prstGeom prst="rect">
            <a:avLst/>
          </a:prstGeom>
        </p:spPr>
      </p:pic>
    </p:spTree>
    <p:extLst>
      <p:ext uri="{BB962C8B-B14F-4D97-AF65-F5344CB8AC3E}">
        <p14:creationId xmlns:p14="http://schemas.microsoft.com/office/powerpoint/2010/main" val="117720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2B1B6E-D85F-43C1-BC78-150387F4CA11}"/>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1EDEBF7E-0BFB-4D93-9CEA-E79FA9FCF103}"/>
              </a:ext>
            </a:extLst>
          </p:cNvPr>
          <p:cNvSpPr>
            <a:spLocks noGrp="1"/>
          </p:cNvSpPr>
          <p:nvPr>
            <p:ph type="sldNum" sz="quarter" idx="4"/>
          </p:nvPr>
        </p:nvSpPr>
        <p:spPr/>
        <p:txBody>
          <a:bodyPr/>
          <a:lstStyle/>
          <a:p>
            <a:fld id="{00F9DAA1-1DF7-43E0-8E29-0CE1148553C7}" type="slidenum">
              <a:rPr lang="en-US" smtClean="0"/>
              <a:pPr/>
              <a:t>43</a:t>
            </a:fld>
            <a:endParaRPr lang="en-US" dirty="0"/>
          </a:p>
        </p:txBody>
      </p:sp>
      <p:sp>
        <p:nvSpPr>
          <p:cNvPr id="7" name="Title 6">
            <a:extLst>
              <a:ext uri="{FF2B5EF4-FFF2-40B4-BE49-F238E27FC236}">
                <a16:creationId xmlns:a16="http://schemas.microsoft.com/office/drawing/2014/main" id="{0CADBDC2-C9B1-41A1-A866-2F5F07E3AC04}"/>
              </a:ext>
            </a:extLst>
          </p:cNvPr>
          <p:cNvSpPr>
            <a:spLocks noGrp="1"/>
          </p:cNvSpPr>
          <p:nvPr>
            <p:ph type="title"/>
          </p:nvPr>
        </p:nvSpPr>
        <p:spPr/>
        <p:txBody>
          <a:bodyPr/>
          <a:lstStyle/>
          <a:p>
            <a:r>
              <a:rPr lang="en-US" dirty="0"/>
              <a:t>Key skills</a:t>
            </a:r>
          </a:p>
        </p:txBody>
      </p:sp>
      <p:sp>
        <p:nvSpPr>
          <p:cNvPr id="8" name="Text Placeholder 7">
            <a:extLst>
              <a:ext uri="{FF2B5EF4-FFF2-40B4-BE49-F238E27FC236}">
                <a16:creationId xmlns:a16="http://schemas.microsoft.com/office/drawing/2014/main" id="{0046C9E1-BBC4-4E16-9056-E263FB5FB3E2}"/>
              </a:ext>
            </a:extLst>
          </p:cNvPr>
          <p:cNvSpPr>
            <a:spLocks noGrp="1"/>
          </p:cNvSpPr>
          <p:nvPr>
            <p:ph type="body" sz="quarter" idx="16"/>
          </p:nvPr>
        </p:nvSpPr>
        <p:spPr/>
        <p:txBody>
          <a:bodyPr/>
          <a:lstStyle/>
          <a:p>
            <a:endParaRPr lang="en-US"/>
          </a:p>
        </p:txBody>
      </p:sp>
      <p:graphicFrame>
        <p:nvGraphicFramePr>
          <p:cNvPr id="9" name="Table 9">
            <a:extLst>
              <a:ext uri="{FF2B5EF4-FFF2-40B4-BE49-F238E27FC236}">
                <a16:creationId xmlns:a16="http://schemas.microsoft.com/office/drawing/2014/main" id="{E58F29A7-7340-4621-A8C5-AD3091C26859}"/>
              </a:ext>
            </a:extLst>
          </p:cNvPr>
          <p:cNvGraphicFramePr>
            <a:graphicFrameLocks noGrp="1"/>
          </p:cNvGraphicFramePr>
          <p:nvPr/>
        </p:nvGraphicFramePr>
        <p:xfrm>
          <a:off x="647699" y="1808570"/>
          <a:ext cx="10891840" cy="2123440"/>
        </p:xfrm>
        <a:graphic>
          <a:graphicData uri="http://schemas.openxmlformats.org/drawingml/2006/table">
            <a:tbl>
              <a:tblPr firstRow="1" bandRow="1">
                <a:tableStyleId>{0660B408-B3CF-4A94-85FC-2B1E0A45F4A2}</a:tableStyleId>
              </a:tblPr>
              <a:tblGrid>
                <a:gridCol w="2722960">
                  <a:extLst>
                    <a:ext uri="{9D8B030D-6E8A-4147-A177-3AD203B41FA5}">
                      <a16:colId xmlns:a16="http://schemas.microsoft.com/office/drawing/2014/main" val="2026155358"/>
                    </a:ext>
                  </a:extLst>
                </a:gridCol>
                <a:gridCol w="2722960">
                  <a:extLst>
                    <a:ext uri="{9D8B030D-6E8A-4147-A177-3AD203B41FA5}">
                      <a16:colId xmlns:a16="http://schemas.microsoft.com/office/drawing/2014/main" val="1193163880"/>
                    </a:ext>
                  </a:extLst>
                </a:gridCol>
                <a:gridCol w="2722960">
                  <a:extLst>
                    <a:ext uri="{9D8B030D-6E8A-4147-A177-3AD203B41FA5}">
                      <a16:colId xmlns:a16="http://schemas.microsoft.com/office/drawing/2014/main" val="3904867579"/>
                    </a:ext>
                  </a:extLst>
                </a:gridCol>
                <a:gridCol w="2722960">
                  <a:extLst>
                    <a:ext uri="{9D8B030D-6E8A-4147-A177-3AD203B41FA5}">
                      <a16:colId xmlns:a16="http://schemas.microsoft.com/office/drawing/2014/main" val="733331537"/>
                    </a:ext>
                  </a:extLst>
                </a:gridCol>
              </a:tblGrid>
              <a:tr h="370840">
                <a:tc>
                  <a:txBody>
                    <a:bodyPr/>
                    <a:lstStyle/>
                    <a:p>
                      <a:endParaRPr lang="en-US" dirty="0"/>
                    </a:p>
                  </a:txBody>
                  <a:tcPr/>
                </a:tc>
                <a:tc>
                  <a:txBody>
                    <a:bodyPr/>
                    <a:lstStyle/>
                    <a:p>
                      <a:r>
                        <a:rPr lang="en-US" dirty="0"/>
                        <a:t>Primary</a:t>
                      </a:r>
                    </a:p>
                  </a:txBody>
                  <a:tcPr/>
                </a:tc>
                <a:tc>
                  <a:txBody>
                    <a:bodyPr/>
                    <a:lstStyle/>
                    <a:p>
                      <a:r>
                        <a:rPr lang="en-US" dirty="0"/>
                        <a:t>Secondary</a:t>
                      </a:r>
                    </a:p>
                  </a:txBody>
                  <a:tcPr/>
                </a:tc>
                <a:tc>
                  <a:txBody>
                    <a:bodyPr/>
                    <a:lstStyle/>
                    <a:p>
                      <a:r>
                        <a:rPr lang="en-US" dirty="0"/>
                        <a:t>Tertiary</a:t>
                      </a:r>
                    </a:p>
                  </a:txBody>
                  <a:tcPr/>
                </a:tc>
                <a:extLst>
                  <a:ext uri="{0D108BD9-81ED-4DB2-BD59-A6C34878D82A}">
                    <a16:rowId xmlns:a16="http://schemas.microsoft.com/office/drawing/2014/main" val="1167680277"/>
                  </a:ext>
                </a:extLst>
              </a:tr>
              <a:tr h="370840">
                <a:tc>
                  <a:txBody>
                    <a:bodyPr/>
                    <a:lstStyle/>
                    <a:p>
                      <a:r>
                        <a:rPr lang="en-US" dirty="0"/>
                        <a:t>Chain Programming Language</a:t>
                      </a:r>
                    </a:p>
                  </a:txBody>
                  <a:tcPr/>
                </a:tc>
                <a:tc>
                  <a:txBody>
                    <a:bodyPr/>
                    <a:lstStyle/>
                    <a:p>
                      <a:r>
                        <a:rPr lang="en-US" dirty="0"/>
                        <a:t>Rust</a:t>
                      </a:r>
                    </a:p>
                  </a:txBody>
                  <a:tcPr/>
                </a:tc>
                <a:tc>
                  <a:txBody>
                    <a:bodyPr/>
                    <a:lstStyle/>
                    <a:p>
                      <a:r>
                        <a:rPr lang="en-US" dirty="0"/>
                        <a:t>Go</a:t>
                      </a:r>
                    </a:p>
                  </a:txBody>
                  <a:tcPr/>
                </a:tc>
                <a:tc>
                  <a:txBody>
                    <a:bodyPr/>
                    <a:lstStyle/>
                    <a:p>
                      <a:r>
                        <a:rPr lang="en-US" dirty="0"/>
                        <a:t>Haskell</a:t>
                      </a:r>
                    </a:p>
                  </a:txBody>
                  <a:tcPr/>
                </a:tc>
                <a:extLst>
                  <a:ext uri="{0D108BD9-81ED-4DB2-BD59-A6C34878D82A}">
                    <a16:rowId xmlns:a16="http://schemas.microsoft.com/office/drawing/2014/main" val="2951007090"/>
                  </a:ext>
                </a:extLst>
              </a:tr>
              <a:tr h="370840">
                <a:tc>
                  <a:txBody>
                    <a:bodyPr/>
                    <a:lstStyle/>
                    <a:p>
                      <a:r>
                        <a:rPr lang="en-US" dirty="0"/>
                        <a:t>Web Front End</a:t>
                      </a:r>
                    </a:p>
                  </a:txBody>
                  <a:tcPr/>
                </a:tc>
                <a:tc>
                  <a:txBody>
                    <a:bodyPr/>
                    <a:lstStyle/>
                    <a:p>
                      <a:r>
                        <a:rPr lang="en-US" dirty="0"/>
                        <a:t>Typescript</a:t>
                      </a:r>
                    </a:p>
                  </a:txBody>
                  <a:tcPr/>
                </a:tc>
                <a:tc>
                  <a:txBody>
                    <a:bodyPr/>
                    <a:lstStyle/>
                    <a:p>
                      <a:r>
                        <a:rPr lang="en-US" dirty="0"/>
                        <a:t>Vue</a:t>
                      </a:r>
                    </a:p>
                  </a:txBody>
                  <a:tcPr/>
                </a:tc>
                <a:tc>
                  <a:txBody>
                    <a:bodyPr/>
                    <a:lstStyle/>
                    <a:p>
                      <a:r>
                        <a:rPr lang="en-US" dirty="0" err="1"/>
                        <a:t>JQuery</a:t>
                      </a:r>
                      <a:endParaRPr lang="en-US" dirty="0"/>
                    </a:p>
                  </a:txBody>
                  <a:tcPr/>
                </a:tc>
                <a:extLst>
                  <a:ext uri="{0D108BD9-81ED-4DB2-BD59-A6C34878D82A}">
                    <a16:rowId xmlns:a16="http://schemas.microsoft.com/office/drawing/2014/main" val="366409915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4464052"/>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21531179"/>
                  </a:ext>
                </a:extLst>
              </a:tr>
            </a:tbl>
          </a:graphicData>
        </a:graphic>
      </p:graphicFrame>
    </p:spTree>
    <p:extLst>
      <p:ext uri="{BB962C8B-B14F-4D97-AF65-F5344CB8AC3E}">
        <p14:creationId xmlns:p14="http://schemas.microsoft.com/office/powerpoint/2010/main" val="2054288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7577137" cy="568324"/>
          </a:xfrm>
        </p:spPr>
        <p:txBody>
          <a:bodyPr/>
          <a:lstStyle/>
          <a:p>
            <a:r>
              <a:rPr lang="en-US" dirty="0"/>
              <a:t>Section Overview </a:t>
            </a:r>
          </a:p>
        </p:txBody>
      </p: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dirty="0"/>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44</a:t>
            </a:fld>
            <a:endParaRPr lang="en-US"/>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1828800"/>
            <a:ext cx="7577136" cy="4114800"/>
          </a:xfrm>
        </p:spPr>
        <p:txBody>
          <a:bodyPr>
            <a:normAutofit/>
          </a:bodyPr>
          <a:lstStyle/>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Permissioned and Permissionless Ledgers</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Ledger services available on Azure</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Applications of</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Lab</a:t>
            </a:r>
          </a:p>
        </p:txBody>
      </p:sp>
      <p:sp>
        <p:nvSpPr>
          <p:cNvPr id="36" name="Text Placeholder 19">
            <a:extLst>
              <a:ext uri="{FF2B5EF4-FFF2-40B4-BE49-F238E27FC236}">
                <a16:creationId xmlns:a16="http://schemas.microsoft.com/office/drawing/2014/main" id="{8BB21687-DB37-497C-A24D-C0962804E12A}"/>
              </a:ext>
            </a:extLst>
          </p:cNvPr>
          <p:cNvSpPr>
            <a:spLocks noGrp="1"/>
          </p:cNvSpPr>
          <p:nvPr>
            <p:ph type="body" sz="quarter" idx="16"/>
          </p:nvPr>
        </p:nvSpPr>
        <p:spPr>
          <a:xfrm>
            <a:off x="652462" y="914400"/>
            <a:ext cx="7577137" cy="647700"/>
          </a:xfrm>
        </p:spPr>
        <p:txBody>
          <a:bodyPr>
            <a:normAutofit/>
          </a:bodyPr>
          <a:lstStyle/>
          <a:p>
            <a:r>
              <a:rPr lang="en-US" dirty="0"/>
              <a:t>Distributed Ledgers</a:t>
            </a:r>
          </a:p>
        </p:txBody>
      </p:sp>
    </p:spTree>
    <p:extLst>
      <p:ext uri="{BB962C8B-B14F-4D97-AF65-F5344CB8AC3E}">
        <p14:creationId xmlns:p14="http://schemas.microsoft.com/office/powerpoint/2010/main" val="1594221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C569-8960-4501-BB02-02D0ACFA053C}"/>
              </a:ext>
            </a:extLst>
          </p:cNvPr>
          <p:cNvSpPr>
            <a:spLocks noGrp="1"/>
          </p:cNvSpPr>
          <p:nvPr>
            <p:ph type="title"/>
          </p:nvPr>
        </p:nvSpPr>
        <p:spPr/>
        <p:txBody>
          <a:bodyPr>
            <a:norm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Permissioned and Permissionless Ledgers</a:t>
            </a:r>
            <a:endParaRPr lang="en-US" dirty="0"/>
          </a:p>
        </p:txBody>
      </p:sp>
      <p:sp>
        <p:nvSpPr>
          <p:cNvPr id="3" name="Footer Placeholder 2">
            <a:extLst>
              <a:ext uri="{FF2B5EF4-FFF2-40B4-BE49-F238E27FC236}">
                <a16:creationId xmlns:a16="http://schemas.microsoft.com/office/drawing/2014/main" id="{DB5852FD-68B8-4563-B2A6-E3C49EA2FD0D}"/>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757C8D94-D0B9-496B-A32B-85D3E67C3A5F}"/>
              </a:ext>
            </a:extLst>
          </p:cNvPr>
          <p:cNvSpPr>
            <a:spLocks noGrp="1"/>
          </p:cNvSpPr>
          <p:nvPr>
            <p:ph type="sldNum" sz="quarter" idx="4"/>
          </p:nvPr>
        </p:nvSpPr>
        <p:spPr/>
        <p:txBody>
          <a:bodyPr/>
          <a:lstStyle/>
          <a:p>
            <a:fld id="{00F9DAA1-1DF7-43E0-8E29-0CE1148553C7}" type="slidenum">
              <a:rPr lang="en-US" smtClean="0"/>
              <a:pPr/>
              <a:t>45</a:t>
            </a:fld>
            <a:endParaRPr lang="en-US" dirty="0"/>
          </a:p>
        </p:txBody>
      </p:sp>
      <p:graphicFrame>
        <p:nvGraphicFramePr>
          <p:cNvPr id="7" name="Table 7">
            <a:extLst>
              <a:ext uri="{FF2B5EF4-FFF2-40B4-BE49-F238E27FC236}">
                <a16:creationId xmlns:a16="http://schemas.microsoft.com/office/drawing/2014/main" id="{22DA837C-0E61-4485-860C-271D2A316DD2}"/>
              </a:ext>
            </a:extLst>
          </p:cNvPr>
          <p:cNvGraphicFramePr>
            <a:graphicFrameLocks noGrp="1"/>
          </p:cNvGraphicFramePr>
          <p:nvPr/>
        </p:nvGraphicFramePr>
        <p:xfrm>
          <a:off x="652462" y="1261533"/>
          <a:ext cx="8127999" cy="4978400"/>
        </p:xfrm>
        <a:graphic>
          <a:graphicData uri="http://schemas.openxmlformats.org/drawingml/2006/table">
            <a:tbl>
              <a:tblPr firstRow="1" bandRow="1">
                <a:tableStyleId>{5C22544A-7EE6-4342-B048-85BDC9FD1C3A}</a:tableStyleId>
              </a:tblPr>
              <a:tblGrid>
                <a:gridCol w="1765618">
                  <a:extLst>
                    <a:ext uri="{9D8B030D-6E8A-4147-A177-3AD203B41FA5}">
                      <a16:colId xmlns:a16="http://schemas.microsoft.com/office/drawing/2014/main" val="46074940"/>
                    </a:ext>
                  </a:extLst>
                </a:gridCol>
                <a:gridCol w="3095413">
                  <a:extLst>
                    <a:ext uri="{9D8B030D-6E8A-4147-A177-3AD203B41FA5}">
                      <a16:colId xmlns:a16="http://schemas.microsoft.com/office/drawing/2014/main" val="834769559"/>
                    </a:ext>
                  </a:extLst>
                </a:gridCol>
                <a:gridCol w="3266968">
                  <a:extLst>
                    <a:ext uri="{9D8B030D-6E8A-4147-A177-3AD203B41FA5}">
                      <a16:colId xmlns:a16="http://schemas.microsoft.com/office/drawing/2014/main" val="2321529661"/>
                    </a:ext>
                  </a:extLst>
                </a:gridCol>
              </a:tblGrid>
              <a:tr h="370840">
                <a:tc>
                  <a:txBody>
                    <a:bodyPr/>
                    <a:lstStyle/>
                    <a:p>
                      <a:pPr algn="ctr"/>
                      <a:endParaRPr lang="en-US" dirty="0"/>
                    </a:p>
                  </a:txBody>
                  <a:tcPr/>
                </a:tc>
                <a:tc>
                  <a:txBody>
                    <a:bodyPr/>
                    <a:lstStyle/>
                    <a:p>
                      <a:pPr algn="ctr"/>
                      <a:r>
                        <a:rPr lang="en-US" b="1" dirty="0"/>
                        <a:t>Permissionless</a:t>
                      </a:r>
                    </a:p>
                  </a:txBody>
                  <a:tcPr/>
                </a:tc>
                <a:tc>
                  <a:txBody>
                    <a:bodyPr/>
                    <a:lstStyle/>
                    <a:p>
                      <a:pPr algn="ctr"/>
                      <a:r>
                        <a:rPr lang="en-US" b="1" dirty="0"/>
                        <a:t>Permissioned</a:t>
                      </a:r>
                    </a:p>
                  </a:txBody>
                  <a:tcPr/>
                </a:tc>
                <a:extLst>
                  <a:ext uri="{0D108BD9-81ED-4DB2-BD59-A6C34878D82A}">
                    <a16:rowId xmlns:a16="http://schemas.microsoft.com/office/drawing/2014/main" val="1481544876"/>
                  </a:ext>
                </a:extLst>
              </a:tr>
              <a:tr h="370840">
                <a:tc>
                  <a:txBody>
                    <a:bodyPr/>
                    <a:lstStyle/>
                    <a:p>
                      <a:pPr algn="l"/>
                      <a:r>
                        <a:rPr lang="en-US" sz="1400" b="1" dirty="0"/>
                        <a:t>Definition</a:t>
                      </a:r>
                    </a:p>
                  </a:txBody>
                  <a:tcPr/>
                </a:tc>
                <a:tc>
                  <a:txBody>
                    <a:bodyPr/>
                    <a:lstStyle/>
                    <a:p>
                      <a:pPr algn="l">
                        <a:spcBef>
                          <a:spcPts val="600"/>
                        </a:spcBef>
                        <a:spcAft>
                          <a:spcPts val="600"/>
                        </a:spcAft>
                      </a:pPr>
                      <a:r>
                        <a:rPr lang="en-US" sz="1400" dirty="0"/>
                        <a:t>Open, allows anyone the opportunity to interact in consensus validation, fully decentralized</a:t>
                      </a:r>
                    </a:p>
                  </a:txBody>
                  <a:tcPr anchor="ctr"/>
                </a:tc>
                <a:tc>
                  <a:txBody>
                    <a:bodyPr/>
                    <a:lstStyle/>
                    <a:p>
                      <a:pPr algn="l"/>
                      <a:r>
                        <a:rPr lang="en-US" sz="1400" dirty="0"/>
                        <a:t>Closed, with limited decentralization and designated parties to participate in consensus validation</a:t>
                      </a:r>
                    </a:p>
                  </a:txBody>
                  <a:tcPr anchor="ctr"/>
                </a:tc>
                <a:extLst>
                  <a:ext uri="{0D108BD9-81ED-4DB2-BD59-A6C34878D82A}">
                    <a16:rowId xmlns:a16="http://schemas.microsoft.com/office/drawing/2014/main" val="689997794"/>
                  </a:ext>
                </a:extLst>
              </a:tr>
              <a:tr h="370840">
                <a:tc>
                  <a:txBody>
                    <a:bodyPr/>
                    <a:lstStyle/>
                    <a:p>
                      <a:pPr algn="l"/>
                      <a:r>
                        <a:rPr lang="en-US" sz="1400" b="1" dirty="0"/>
                        <a:t>Other names</a:t>
                      </a:r>
                    </a:p>
                  </a:txBody>
                  <a:tcPr/>
                </a:tc>
                <a:tc>
                  <a:txBody>
                    <a:bodyPr/>
                    <a:lstStyle/>
                    <a:p>
                      <a:pPr algn="l"/>
                      <a:r>
                        <a:rPr lang="en-US" sz="1400" dirty="0"/>
                        <a:t>Public, Trustless</a:t>
                      </a:r>
                    </a:p>
                  </a:txBody>
                  <a:tcPr anchor="ctr"/>
                </a:tc>
                <a:tc>
                  <a:txBody>
                    <a:bodyPr/>
                    <a:lstStyle/>
                    <a:p>
                      <a:pPr algn="l"/>
                      <a:r>
                        <a:rPr lang="en-US" sz="1400" dirty="0"/>
                        <a:t>Private, Enterprise</a:t>
                      </a:r>
                    </a:p>
                  </a:txBody>
                  <a:tcPr anchor="ctr"/>
                </a:tc>
                <a:extLst>
                  <a:ext uri="{0D108BD9-81ED-4DB2-BD59-A6C34878D82A}">
                    <a16:rowId xmlns:a16="http://schemas.microsoft.com/office/drawing/2014/main" val="2334547647"/>
                  </a:ext>
                </a:extLst>
              </a:tr>
              <a:tr h="370840">
                <a:tc>
                  <a:txBody>
                    <a:bodyPr/>
                    <a:lstStyle/>
                    <a:p>
                      <a:pPr algn="l"/>
                      <a:r>
                        <a:rPr lang="en-US" sz="1400" b="1" dirty="0"/>
                        <a:t>Properties</a:t>
                      </a:r>
                    </a:p>
                  </a:txBody>
                  <a:tcPr/>
                </a:tc>
                <a:tc>
                  <a:txBody>
                    <a:bodyPr/>
                    <a:lstStyle/>
                    <a:p>
                      <a:pPr marL="342900" indent="-342900" algn="l">
                        <a:buAutoNum type="arabicPeriod"/>
                      </a:pPr>
                      <a:r>
                        <a:rPr lang="en-US" sz="1400" dirty="0"/>
                        <a:t>Fully transparent</a:t>
                      </a:r>
                    </a:p>
                    <a:p>
                      <a:pPr marL="342900" indent="-342900" algn="l">
                        <a:buAutoNum type="arabicPeriod"/>
                      </a:pPr>
                      <a:endParaRPr lang="en-US" sz="1400" dirty="0"/>
                    </a:p>
                    <a:p>
                      <a:pPr marL="342900" indent="-342900" algn="l">
                        <a:buAutoNum type="arabicPeriod"/>
                      </a:pPr>
                      <a:r>
                        <a:rPr lang="en-US" sz="1400" dirty="0"/>
                        <a:t>Developed as open-source</a:t>
                      </a:r>
                    </a:p>
                    <a:p>
                      <a:pPr marL="342900" indent="-342900" algn="l">
                        <a:buAutoNum type="arabicPeriod"/>
                      </a:pPr>
                      <a:endParaRPr lang="en-US" sz="1400" dirty="0"/>
                    </a:p>
                    <a:p>
                      <a:pPr marL="342900" indent="-342900" algn="l">
                        <a:buAutoNum type="arabicPeriod"/>
                      </a:pPr>
                      <a:r>
                        <a:rPr lang="en-US" sz="1400" dirty="0"/>
                        <a:t>Anonymous</a:t>
                      </a:r>
                    </a:p>
                    <a:p>
                      <a:pPr marL="342900" indent="-342900" algn="l">
                        <a:buAutoNum type="arabicPeriod"/>
                      </a:pPr>
                      <a:endParaRPr lang="en-US" sz="1400" dirty="0"/>
                    </a:p>
                    <a:p>
                      <a:pPr marL="342900" indent="-342900" algn="l">
                        <a:buAutoNum type="arabicPeriod"/>
                      </a:pPr>
                      <a:r>
                        <a:rPr lang="en-US" sz="1400" dirty="0"/>
                        <a:t>Privacy depends on the limits of technology</a:t>
                      </a:r>
                    </a:p>
                    <a:p>
                      <a:pPr marL="342900" indent="-342900" algn="l">
                        <a:buAutoNum type="arabicPeriod"/>
                      </a:pPr>
                      <a:endParaRPr lang="en-US" sz="1400" dirty="0"/>
                    </a:p>
                    <a:p>
                      <a:pPr marL="342900" indent="-342900" algn="l">
                        <a:buAutoNum type="arabicPeriod"/>
                      </a:pPr>
                      <a:r>
                        <a:rPr lang="en-US" sz="1400" dirty="0"/>
                        <a:t>No controlling authority</a:t>
                      </a:r>
                    </a:p>
                    <a:p>
                      <a:pPr marL="342900" indent="-342900" algn="l">
                        <a:buAutoNum type="arabicPeriod"/>
                      </a:pPr>
                      <a:endParaRPr lang="en-US" sz="1400" dirty="0"/>
                    </a:p>
                    <a:p>
                      <a:pPr marL="342900" indent="-342900" algn="l">
                        <a:buAutoNum type="arabicPeriod"/>
                      </a:pPr>
                      <a:r>
                        <a:rPr lang="en-US" sz="1400" dirty="0"/>
                        <a:t>Supports digital assets</a:t>
                      </a:r>
                    </a:p>
                  </a:txBody>
                  <a:tcPr anchor="ctr"/>
                </a:tc>
                <a:tc>
                  <a:txBody>
                    <a:bodyPr/>
                    <a:lstStyle/>
                    <a:p>
                      <a:pPr marL="342900" indent="-342900" algn="l">
                        <a:buAutoNum type="arabicPeriod"/>
                      </a:pPr>
                      <a:endParaRPr lang="en-US" sz="1400" dirty="0"/>
                    </a:p>
                    <a:p>
                      <a:pPr marL="342900" indent="-342900" algn="l">
                        <a:buAutoNum type="arabicPeriod"/>
                      </a:pPr>
                      <a:r>
                        <a:rPr lang="en-US" sz="1400" dirty="0"/>
                        <a:t>Controlled transparency</a:t>
                      </a:r>
                    </a:p>
                    <a:p>
                      <a:pPr marL="342900" indent="-342900" algn="l">
                        <a:buAutoNum type="arabicPeriod"/>
                      </a:pPr>
                      <a:endParaRPr lang="en-US" sz="1400" dirty="0"/>
                    </a:p>
                    <a:p>
                      <a:pPr marL="342900" indent="-342900" algn="l">
                        <a:buAutoNum type="arabicPeriod"/>
                      </a:pPr>
                      <a:r>
                        <a:rPr lang="en-US" sz="1400" dirty="0"/>
                        <a:t>Developed by private entities (in general also open source)</a:t>
                      </a:r>
                    </a:p>
                    <a:p>
                      <a:pPr marL="342900" indent="-342900" algn="l">
                        <a:buAutoNum type="arabicPeriod"/>
                      </a:pPr>
                      <a:endParaRPr lang="en-US" sz="1400" dirty="0"/>
                    </a:p>
                    <a:p>
                      <a:pPr marL="342900" indent="-342900" algn="l">
                        <a:buAutoNum type="arabicPeriod"/>
                      </a:pPr>
                      <a:r>
                        <a:rPr lang="en-US" sz="1400" dirty="0"/>
                        <a:t>Not anonymous</a:t>
                      </a:r>
                    </a:p>
                    <a:p>
                      <a:pPr marL="342900" indent="-342900" algn="l">
                        <a:buAutoNum type="arabicPeriod"/>
                      </a:pPr>
                      <a:endParaRPr lang="en-US" sz="1400" dirty="0"/>
                    </a:p>
                    <a:p>
                      <a:pPr marL="342900" indent="-342900" algn="l">
                        <a:buAutoNum type="arabicPeriod"/>
                      </a:pPr>
                      <a:r>
                        <a:rPr lang="en-US" sz="1400" dirty="0"/>
                        <a:t>Privacy is a governance decision</a:t>
                      </a:r>
                    </a:p>
                    <a:p>
                      <a:pPr marL="342900" indent="-342900" algn="l">
                        <a:buAutoNum type="arabicPeriod"/>
                      </a:pPr>
                      <a:endParaRPr lang="en-US" sz="1400" dirty="0"/>
                    </a:p>
                    <a:p>
                      <a:pPr marL="342900" indent="-342900" algn="l">
                        <a:buAutoNum type="arabicPeriod"/>
                      </a:pPr>
                      <a:r>
                        <a:rPr lang="en-US" sz="1400" dirty="0"/>
                        <a:t>No single authority</a:t>
                      </a:r>
                    </a:p>
                    <a:p>
                      <a:pPr marL="342900" indent="-342900" algn="l">
                        <a:buAutoNum type="arabicPeriod"/>
                      </a:pPr>
                      <a:endParaRPr lang="en-US" sz="1400" dirty="0"/>
                    </a:p>
                    <a:p>
                      <a:pPr marL="342900" indent="-342900" algn="l">
                        <a:buAutoNum type="arabicPeriod"/>
                      </a:pPr>
                      <a:r>
                        <a:rPr lang="en-US" sz="1400" dirty="0"/>
                        <a:t>May or may not support digital assets</a:t>
                      </a:r>
                    </a:p>
                  </a:txBody>
                  <a:tcPr anchor="ctr"/>
                </a:tc>
                <a:extLst>
                  <a:ext uri="{0D108BD9-81ED-4DB2-BD59-A6C34878D82A}">
                    <a16:rowId xmlns:a16="http://schemas.microsoft.com/office/drawing/2014/main" val="4142920084"/>
                  </a:ext>
                </a:extLst>
              </a:tr>
            </a:tbl>
          </a:graphicData>
        </a:graphic>
      </p:graphicFrame>
    </p:spTree>
    <p:extLst>
      <p:ext uri="{BB962C8B-B14F-4D97-AF65-F5344CB8AC3E}">
        <p14:creationId xmlns:p14="http://schemas.microsoft.com/office/powerpoint/2010/main" val="2159095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C569-8960-4501-BB02-02D0ACFA053C}"/>
              </a:ext>
            </a:extLst>
          </p:cNvPr>
          <p:cNvSpPr>
            <a:spLocks noGrp="1"/>
          </p:cNvSpPr>
          <p:nvPr>
            <p:ph type="title"/>
          </p:nvPr>
        </p:nvSpPr>
        <p:spPr/>
        <p:txBody>
          <a:bodyPr>
            <a:norm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Permissioned and Permissionless Ledgers</a:t>
            </a:r>
            <a:endParaRPr lang="en-US" dirty="0"/>
          </a:p>
        </p:txBody>
      </p:sp>
      <p:sp>
        <p:nvSpPr>
          <p:cNvPr id="3" name="Footer Placeholder 2">
            <a:extLst>
              <a:ext uri="{FF2B5EF4-FFF2-40B4-BE49-F238E27FC236}">
                <a16:creationId xmlns:a16="http://schemas.microsoft.com/office/drawing/2014/main" id="{DB5852FD-68B8-4563-B2A6-E3C49EA2FD0D}"/>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757C8D94-D0B9-496B-A32B-85D3E67C3A5F}"/>
              </a:ext>
            </a:extLst>
          </p:cNvPr>
          <p:cNvSpPr>
            <a:spLocks noGrp="1"/>
          </p:cNvSpPr>
          <p:nvPr>
            <p:ph type="sldNum" sz="quarter" idx="4"/>
          </p:nvPr>
        </p:nvSpPr>
        <p:spPr/>
        <p:txBody>
          <a:bodyPr/>
          <a:lstStyle/>
          <a:p>
            <a:fld id="{00F9DAA1-1DF7-43E0-8E29-0CE1148553C7}" type="slidenum">
              <a:rPr lang="en-US" smtClean="0"/>
              <a:pPr/>
              <a:t>46</a:t>
            </a:fld>
            <a:endParaRPr lang="en-US" dirty="0"/>
          </a:p>
        </p:txBody>
      </p:sp>
      <p:graphicFrame>
        <p:nvGraphicFramePr>
          <p:cNvPr id="7" name="Table 7">
            <a:extLst>
              <a:ext uri="{FF2B5EF4-FFF2-40B4-BE49-F238E27FC236}">
                <a16:creationId xmlns:a16="http://schemas.microsoft.com/office/drawing/2014/main" id="{22DA837C-0E61-4485-860C-271D2A316DD2}"/>
              </a:ext>
            </a:extLst>
          </p:cNvPr>
          <p:cNvGraphicFramePr>
            <a:graphicFrameLocks noGrp="1"/>
          </p:cNvGraphicFramePr>
          <p:nvPr/>
        </p:nvGraphicFramePr>
        <p:xfrm>
          <a:off x="652462" y="1261533"/>
          <a:ext cx="8127999" cy="4485640"/>
        </p:xfrm>
        <a:graphic>
          <a:graphicData uri="http://schemas.openxmlformats.org/drawingml/2006/table">
            <a:tbl>
              <a:tblPr firstRow="1" bandRow="1">
                <a:tableStyleId>{5C22544A-7EE6-4342-B048-85BDC9FD1C3A}</a:tableStyleId>
              </a:tblPr>
              <a:tblGrid>
                <a:gridCol w="1765618">
                  <a:extLst>
                    <a:ext uri="{9D8B030D-6E8A-4147-A177-3AD203B41FA5}">
                      <a16:colId xmlns:a16="http://schemas.microsoft.com/office/drawing/2014/main" val="46074940"/>
                    </a:ext>
                  </a:extLst>
                </a:gridCol>
                <a:gridCol w="3095413">
                  <a:extLst>
                    <a:ext uri="{9D8B030D-6E8A-4147-A177-3AD203B41FA5}">
                      <a16:colId xmlns:a16="http://schemas.microsoft.com/office/drawing/2014/main" val="834769559"/>
                    </a:ext>
                  </a:extLst>
                </a:gridCol>
                <a:gridCol w="3266968">
                  <a:extLst>
                    <a:ext uri="{9D8B030D-6E8A-4147-A177-3AD203B41FA5}">
                      <a16:colId xmlns:a16="http://schemas.microsoft.com/office/drawing/2014/main" val="2321529661"/>
                    </a:ext>
                  </a:extLst>
                </a:gridCol>
              </a:tblGrid>
              <a:tr h="370840">
                <a:tc>
                  <a:txBody>
                    <a:bodyPr/>
                    <a:lstStyle/>
                    <a:p>
                      <a:pPr algn="ctr"/>
                      <a:endParaRPr lang="en-US" dirty="0"/>
                    </a:p>
                  </a:txBody>
                  <a:tcPr/>
                </a:tc>
                <a:tc>
                  <a:txBody>
                    <a:bodyPr/>
                    <a:lstStyle/>
                    <a:p>
                      <a:pPr algn="ctr"/>
                      <a:r>
                        <a:rPr lang="en-US" b="1" dirty="0"/>
                        <a:t>Permissionless</a:t>
                      </a:r>
                    </a:p>
                  </a:txBody>
                  <a:tcPr/>
                </a:tc>
                <a:tc>
                  <a:txBody>
                    <a:bodyPr/>
                    <a:lstStyle/>
                    <a:p>
                      <a:pPr algn="ctr"/>
                      <a:r>
                        <a:rPr lang="en-US" b="1" dirty="0"/>
                        <a:t>Permissioned</a:t>
                      </a:r>
                    </a:p>
                  </a:txBody>
                  <a:tcPr/>
                </a:tc>
                <a:extLst>
                  <a:ext uri="{0D108BD9-81ED-4DB2-BD59-A6C34878D82A}">
                    <a16:rowId xmlns:a16="http://schemas.microsoft.com/office/drawing/2014/main" val="1481544876"/>
                  </a:ext>
                </a:extLst>
              </a:tr>
              <a:tr h="370840">
                <a:tc>
                  <a:txBody>
                    <a:bodyPr/>
                    <a:lstStyle/>
                    <a:p>
                      <a:pPr algn="l"/>
                      <a:r>
                        <a:rPr lang="en-US" sz="1400" b="1" dirty="0"/>
                        <a:t>Pros</a:t>
                      </a:r>
                    </a:p>
                  </a:txBody>
                  <a:tcPr anchor="ctr"/>
                </a:tc>
                <a:tc>
                  <a:txBody>
                    <a:bodyPr/>
                    <a:lstStyle/>
                    <a:p>
                      <a:pPr marL="342900" indent="-342900" algn="l">
                        <a:spcBef>
                          <a:spcPts val="600"/>
                        </a:spcBef>
                        <a:spcAft>
                          <a:spcPts val="600"/>
                        </a:spcAft>
                        <a:buAutoNum type="arabicPeriod"/>
                      </a:pPr>
                      <a:r>
                        <a:rPr lang="en-US" sz="1400" dirty="0"/>
                        <a:t>Broad decentralization</a:t>
                      </a:r>
                    </a:p>
                    <a:p>
                      <a:pPr marL="342900" indent="-342900" algn="l">
                        <a:spcBef>
                          <a:spcPts val="600"/>
                        </a:spcBef>
                        <a:spcAft>
                          <a:spcPts val="600"/>
                        </a:spcAft>
                        <a:buAutoNum type="arabicPeriod"/>
                      </a:pPr>
                      <a:r>
                        <a:rPr lang="en-US" sz="1400" dirty="0"/>
                        <a:t>Highly transparent</a:t>
                      </a:r>
                    </a:p>
                    <a:p>
                      <a:pPr marL="342900" indent="-342900" algn="l">
                        <a:spcBef>
                          <a:spcPts val="600"/>
                        </a:spcBef>
                        <a:spcAft>
                          <a:spcPts val="600"/>
                        </a:spcAft>
                        <a:buAutoNum type="arabicPeriod"/>
                      </a:pPr>
                      <a:r>
                        <a:rPr lang="en-US" sz="1400" dirty="0"/>
                        <a:t>Resistant to censorship</a:t>
                      </a:r>
                    </a:p>
                    <a:p>
                      <a:pPr marL="342900" indent="-342900" algn="l">
                        <a:spcBef>
                          <a:spcPts val="600"/>
                        </a:spcBef>
                        <a:spcAft>
                          <a:spcPts val="600"/>
                        </a:spcAft>
                        <a:buAutoNum type="arabicPeriod"/>
                      </a:pPr>
                      <a:r>
                        <a:rPr lang="en-US" sz="1400" dirty="0"/>
                        <a:t>Security resilience</a:t>
                      </a:r>
                    </a:p>
                  </a:txBody>
                  <a:tcPr anchor="ctr"/>
                </a:tc>
                <a:tc>
                  <a:txBody>
                    <a:bodyPr/>
                    <a:lstStyle/>
                    <a:p>
                      <a:pPr marL="342900" indent="-342900" algn="l">
                        <a:buAutoNum type="arabicPeriod"/>
                      </a:pPr>
                      <a:r>
                        <a:rPr lang="en-US" sz="1400" dirty="0"/>
                        <a:t>Incremental/limited decentralization</a:t>
                      </a:r>
                    </a:p>
                    <a:p>
                      <a:pPr marL="342900" indent="-342900" algn="l">
                        <a:buAutoNum type="arabicPeriod"/>
                      </a:pPr>
                      <a:endParaRPr lang="en-US" sz="1400" dirty="0"/>
                    </a:p>
                    <a:p>
                      <a:pPr marL="342900" indent="-342900" algn="l">
                        <a:buAutoNum type="arabicPeriod"/>
                      </a:pPr>
                      <a:r>
                        <a:rPr lang="en-US" sz="1400" dirty="0"/>
                        <a:t>Strong privacy</a:t>
                      </a:r>
                    </a:p>
                    <a:p>
                      <a:pPr marL="342900" indent="-342900" algn="l">
                        <a:buAutoNum type="arabicPeriod"/>
                      </a:pPr>
                      <a:endParaRPr lang="en-US" sz="1400" dirty="0"/>
                    </a:p>
                    <a:p>
                      <a:pPr marL="342900" indent="-342900" algn="l">
                        <a:buAutoNum type="arabicPeriod"/>
                      </a:pPr>
                      <a:r>
                        <a:rPr lang="en-US" sz="1400" dirty="0"/>
                        <a:t>Customizable</a:t>
                      </a:r>
                    </a:p>
                    <a:p>
                      <a:pPr marL="342900" indent="-342900" algn="l">
                        <a:buAutoNum type="arabicPeriod"/>
                      </a:pPr>
                      <a:endParaRPr lang="en-US" sz="1400" dirty="0"/>
                    </a:p>
                    <a:p>
                      <a:pPr marL="342900" indent="-342900" algn="l">
                        <a:buAutoNum type="arabicPeriod"/>
                      </a:pPr>
                      <a:r>
                        <a:rPr lang="en-US" sz="1400" dirty="0"/>
                        <a:t>Faster and scalable</a:t>
                      </a:r>
                    </a:p>
                  </a:txBody>
                  <a:tcPr anchor="ctr"/>
                </a:tc>
                <a:extLst>
                  <a:ext uri="{0D108BD9-81ED-4DB2-BD59-A6C34878D82A}">
                    <a16:rowId xmlns:a16="http://schemas.microsoft.com/office/drawing/2014/main" val="689997794"/>
                  </a:ext>
                </a:extLst>
              </a:tr>
              <a:tr h="370840">
                <a:tc>
                  <a:txBody>
                    <a:bodyPr/>
                    <a:lstStyle/>
                    <a:p>
                      <a:pPr algn="l"/>
                      <a:r>
                        <a:rPr lang="en-US" sz="1400" b="1" dirty="0"/>
                        <a:t>Cons</a:t>
                      </a:r>
                    </a:p>
                  </a:txBody>
                  <a:tcPr anchor="ctr"/>
                </a:tc>
                <a:tc>
                  <a:txBody>
                    <a:bodyPr/>
                    <a:lstStyle/>
                    <a:p>
                      <a:pPr marL="342900" indent="-342900" algn="l">
                        <a:buAutoNum type="arabicPeriod"/>
                      </a:pPr>
                      <a:r>
                        <a:rPr lang="en-US" sz="1400" dirty="0"/>
                        <a:t>Less energy efficient</a:t>
                      </a:r>
                    </a:p>
                    <a:p>
                      <a:pPr marL="342900" indent="-342900" algn="l">
                        <a:buAutoNum type="arabicPeriod"/>
                      </a:pPr>
                      <a:endParaRPr lang="en-US" sz="1400" dirty="0"/>
                    </a:p>
                    <a:p>
                      <a:pPr marL="342900" indent="-342900" algn="l">
                        <a:buAutoNum type="arabicPeriod"/>
                      </a:pPr>
                      <a:r>
                        <a:rPr lang="en-US" sz="1400" dirty="0"/>
                        <a:t>Slow and difficult to scale</a:t>
                      </a:r>
                    </a:p>
                    <a:p>
                      <a:pPr marL="342900" indent="-342900" algn="l">
                        <a:buAutoNum type="arabicPeriod"/>
                      </a:pPr>
                      <a:endParaRPr lang="en-US" sz="1400" dirty="0"/>
                    </a:p>
                    <a:p>
                      <a:pPr marL="342900" indent="-342900" algn="l">
                        <a:buAutoNum type="arabicPeriod"/>
                      </a:pPr>
                      <a:r>
                        <a:rPr lang="en-US" sz="1400" dirty="0"/>
                        <a:t>Less user privacy</a:t>
                      </a:r>
                    </a:p>
                  </a:txBody>
                  <a:tcPr anchor="ctr"/>
                </a:tc>
                <a:tc>
                  <a:txBody>
                    <a:bodyPr/>
                    <a:lstStyle/>
                    <a:p>
                      <a:pPr marL="342900" indent="-342900" algn="l">
                        <a:buAutoNum type="arabicPeriod"/>
                      </a:pPr>
                      <a:r>
                        <a:rPr lang="en-US" sz="1400" dirty="0"/>
                        <a:t>Limited decentralization</a:t>
                      </a:r>
                    </a:p>
                    <a:p>
                      <a:pPr marL="342900" indent="-342900" algn="l">
                        <a:buAutoNum type="arabicPeriod"/>
                      </a:pPr>
                      <a:endParaRPr lang="en-US" sz="1400" dirty="0"/>
                    </a:p>
                    <a:p>
                      <a:pPr marL="342900" indent="-342900" algn="l">
                        <a:buAutoNum type="arabicPeriod"/>
                      </a:pPr>
                      <a:r>
                        <a:rPr lang="en-US" sz="1400" dirty="0"/>
                        <a:t>Risk of rules override</a:t>
                      </a:r>
                    </a:p>
                    <a:p>
                      <a:pPr marL="342900" indent="-342900" algn="l">
                        <a:buAutoNum type="arabicPeriod"/>
                      </a:pPr>
                      <a:endParaRPr lang="en-US" sz="1400" dirty="0"/>
                    </a:p>
                    <a:p>
                      <a:pPr marL="342900" indent="-342900" algn="l">
                        <a:buAutoNum type="arabicPeriod"/>
                      </a:pPr>
                      <a:r>
                        <a:rPr lang="en-US" sz="1400" dirty="0"/>
                        <a:t>Less transparent</a:t>
                      </a:r>
                    </a:p>
                  </a:txBody>
                  <a:tcPr anchor="ctr"/>
                </a:tc>
                <a:extLst>
                  <a:ext uri="{0D108BD9-81ED-4DB2-BD59-A6C34878D82A}">
                    <a16:rowId xmlns:a16="http://schemas.microsoft.com/office/drawing/2014/main" val="2334547647"/>
                  </a:ext>
                </a:extLst>
              </a:tr>
              <a:tr h="370840">
                <a:tc>
                  <a:txBody>
                    <a:bodyPr/>
                    <a:lstStyle/>
                    <a:p>
                      <a:pPr algn="l"/>
                      <a:r>
                        <a:rPr lang="en-US" sz="1400" b="1" dirty="0"/>
                        <a:t>Traction areas</a:t>
                      </a:r>
                    </a:p>
                  </a:txBody>
                  <a:tcPr anchor="ctr"/>
                </a:tc>
                <a:tc>
                  <a:txBody>
                    <a:bodyPr/>
                    <a:lstStyle/>
                    <a:p>
                      <a:pPr marL="342900" indent="-342900" algn="l">
                        <a:buAutoNum type="arabicPeriod"/>
                      </a:pPr>
                      <a:r>
                        <a:rPr lang="en-US" sz="1400" dirty="0"/>
                        <a:t>P2P</a:t>
                      </a:r>
                    </a:p>
                    <a:p>
                      <a:pPr marL="342900" indent="-342900" algn="l">
                        <a:buAutoNum type="arabicPeriod"/>
                      </a:pPr>
                      <a:endParaRPr lang="en-US" sz="1400" dirty="0"/>
                    </a:p>
                    <a:p>
                      <a:pPr marL="342900" indent="-342900" algn="l">
                        <a:buAutoNum type="arabicPeriod"/>
                      </a:pPr>
                      <a:r>
                        <a:rPr lang="en-US" sz="1400" dirty="0"/>
                        <a:t>B2C</a:t>
                      </a:r>
                    </a:p>
                    <a:p>
                      <a:pPr marL="342900" indent="-342900" algn="l">
                        <a:buAutoNum type="arabicPeriod"/>
                      </a:pPr>
                      <a:endParaRPr lang="en-US" sz="1400" dirty="0"/>
                    </a:p>
                    <a:p>
                      <a:pPr marL="342900" indent="-342900" algn="l">
                        <a:buAutoNum type="arabicPeriod"/>
                      </a:pPr>
                      <a:r>
                        <a:rPr lang="en-US" sz="1400" dirty="0"/>
                        <a:t>Government to citizens</a:t>
                      </a:r>
                    </a:p>
                  </a:txBody>
                  <a:tcPr anchor="ctr"/>
                </a:tc>
                <a:tc>
                  <a:txBody>
                    <a:bodyPr/>
                    <a:lstStyle/>
                    <a:p>
                      <a:pPr marL="342900" indent="-342900" algn="l">
                        <a:buAutoNum type="arabicPeriod"/>
                      </a:pPr>
                      <a:r>
                        <a:rPr lang="en-US" sz="1400" dirty="0"/>
                        <a:t>B2B</a:t>
                      </a:r>
                    </a:p>
                    <a:p>
                      <a:pPr marL="342900" indent="-342900" algn="l">
                        <a:buAutoNum type="arabicPeriod"/>
                      </a:pPr>
                      <a:endParaRPr lang="en-US" sz="1400" dirty="0"/>
                    </a:p>
                    <a:p>
                      <a:pPr marL="342900" indent="-342900" algn="l">
                        <a:buAutoNum type="arabicPeriod"/>
                      </a:pPr>
                      <a:r>
                        <a:rPr lang="en-US" sz="1400" dirty="0"/>
                        <a:t>B2C</a:t>
                      </a:r>
                    </a:p>
                    <a:p>
                      <a:pPr marL="342900" indent="-342900" algn="l">
                        <a:buAutoNum type="arabicPeriod"/>
                      </a:pPr>
                      <a:endParaRPr lang="en-US" sz="1400" dirty="0"/>
                    </a:p>
                    <a:p>
                      <a:pPr marL="342900" indent="-342900" algn="l">
                        <a:buAutoNum type="arabicPeriod"/>
                      </a:pPr>
                      <a:r>
                        <a:rPr lang="en-US" sz="1400" dirty="0"/>
                        <a:t>Government to organizations</a:t>
                      </a:r>
                    </a:p>
                  </a:txBody>
                  <a:tcPr anchor="ctr"/>
                </a:tc>
                <a:extLst>
                  <a:ext uri="{0D108BD9-81ED-4DB2-BD59-A6C34878D82A}">
                    <a16:rowId xmlns:a16="http://schemas.microsoft.com/office/drawing/2014/main" val="4142920084"/>
                  </a:ext>
                </a:extLst>
              </a:tr>
            </a:tbl>
          </a:graphicData>
        </a:graphic>
      </p:graphicFrame>
    </p:spTree>
    <p:extLst>
      <p:ext uri="{BB962C8B-B14F-4D97-AF65-F5344CB8AC3E}">
        <p14:creationId xmlns:p14="http://schemas.microsoft.com/office/powerpoint/2010/main" val="1828397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9C0E-C8D5-4020-A4FF-07A9A0B6DE4C}"/>
              </a:ext>
            </a:extLst>
          </p:cNvPr>
          <p:cNvSpPr>
            <a:spLocks noGrp="1"/>
          </p:cNvSpPr>
          <p:nvPr>
            <p:ph type="title"/>
          </p:nvPr>
        </p:nvSpPr>
        <p:spPr/>
        <p:txBody>
          <a:bodyPr>
            <a:normAutofit fontScale="90000"/>
          </a:bodyPr>
          <a:lstStyle/>
          <a:p>
            <a:pPr marR="0" lvl="0">
              <a:lnSpc>
                <a:spcPct val="107000"/>
              </a:lnSpc>
              <a:spcBef>
                <a:spcPts val="0"/>
              </a:spcBef>
              <a:spcAft>
                <a:spcPts val="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Enterprise (permissioned) blockchains</a:t>
            </a:r>
          </a:p>
        </p:txBody>
      </p:sp>
      <p:sp>
        <p:nvSpPr>
          <p:cNvPr id="3" name="Footer Placeholder 2">
            <a:extLst>
              <a:ext uri="{FF2B5EF4-FFF2-40B4-BE49-F238E27FC236}">
                <a16:creationId xmlns:a16="http://schemas.microsoft.com/office/drawing/2014/main" id="{ADB3DE4F-C259-40BD-81A8-2038D7D2A4B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C37C719D-8AF4-478D-8641-9EB6F9946977}"/>
              </a:ext>
            </a:extLst>
          </p:cNvPr>
          <p:cNvSpPr>
            <a:spLocks noGrp="1"/>
          </p:cNvSpPr>
          <p:nvPr>
            <p:ph type="sldNum" sz="quarter" idx="4"/>
          </p:nvPr>
        </p:nvSpPr>
        <p:spPr/>
        <p:txBody>
          <a:bodyPr/>
          <a:lstStyle/>
          <a:p>
            <a:fld id="{00F9DAA1-1DF7-43E0-8E29-0CE1148553C7}" type="slidenum">
              <a:rPr lang="en-US" smtClean="0"/>
              <a:pPr/>
              <a:t>47</a:t>
            </a:fld>
            <a:endParaRPr lang="en-US" dirty="0"/>
          </a:p>
        </p:txBody>
      </p:sp>
      <p:sp>
        <p:nvSpPr>
          <p:cNvPr id="5" name="Text Placeholder 4">
            <a:extLst>
              <a:ext uri="{FF2B5EF4-FFF2-40B4-BE49-F238E27FC236}">
                <a16:creationId xmlns:a16="http://schemas.microsoft.com/office/drawing/2014/main" id="{21B31120-A869-4337-94E0-0B8EE4281E39}"/>
              </a:ext>
            </a:extLst>
          </p:cNvPr>
          <p:cNvSpPr>
            <a:spLocks noGrp="1"/>
          </p:cNvSpPr>
          <p:nvPr>
            <p:ph type="body" sz="quarter" idx="10"/>
          </p:nvPr>
        </p:nvSpPr>
        <p:spPr/>
        <p:txBody>
          <a:bodyPr/>
          <a:lstStyle/>
          <a:p>
            <a:r>
              <a:rPr lang="en-US" dirty="0"/>
              <a:t>Confidential Consortium Framework</a:t>
            </a:r>
          </a:p>
          <a:p>
            <a:r>
              <a:rPr lang="en-US" dirty="0"/>
              <a:t>Azure Confidential Ledger</a:t>
            </a:r>
          </a:p>
          <a:p>
            <a:r>
              <a:rPr lang="en-US" dirty="0"/>
              <a:t>Azure SQL Database ledger</a:t>
            </a:r>
          </a:p>
        </p:txBody>
      </p:sp>
      <p:sp>
        <p:nvSpPr>
          <p:cNvPr id="6" name="Text Placeholder 5">
            <a:extLst>
              <a:ext uri="{FF2B5EF4-FFF2-40B4-BE49-F238E27FC236}">
                <a16:creationId xmlns:a16="http://schemas.microsoft.com/office/drawing/2014/main" id="{4CE45958-CFE4-4A51-BC77-95C1E9C1E2BC}"/>
              </a:ext>
            </a:extLst>
          </p:cNvPr>
          <p:cNvSpPr>
            <a:spLocks noGrp="1"/>
          </p:cNvSpPr>
          <p:nvPr>
            <p:ph type="body" sz="quarter" idx="16"/>
          </p:nvPr>
        </p:nvSpPr>
        <p:spPr/>
        <p:txBody>
          <a:bodyPr/>
          <a:lstStyle/>
          <a:p>
            <a:r>
              <a:rPr lang="en-US" dirty="0"/>
              <a:t>Ledger services available on Azure</a:t>
            </a:r>
          </a:p>
        </p:txBody>
      </p:sp>
    </p:spTree>
    <p:extLst>
      <p:ext uri="{BB962C8B-B14F-4D97-AF65-F5344CB8AC3E}">
        <p14:creationId xmlns:p14="http://schemas.microsoft.com/office/powerpoint/2010/main" val="4247348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0" y="365125"/>
            <a:ext cx="10515600" cy="625475"/>
          </a:xfrm>
        </p:spPr>
        <p:txBody>
          <a:bodyPr/>
          <a:lstStyle/>
          <a:p>
            <a:r>
              <a:rPr lang="en-US" dirty="0"/>
              <a:t>The case for enterprise (permissioned) blockchains</a:t>
            </a:r>
          </a:p>
        </p:txBody>
      </p:sp>
      <p:pic>
        <p:nvPicPr>
          <p:cNvPr id="4" name="Picture 3">
            <a:extLst>
              <a:ext uri="{FF2B5EF4-FFF2-40B4-BE49-F238E27FC236}">
                <a16:creationId xmlns:a16="http://schemas.microsoft.com/office/drawing/2014/main" id="{F87B0152-5BBC-42EF-8681-08ED84BEFC2D}"/>
              </a:ext>
            </a:extLst>
          </p:cNvPr>
          <p:cNvPicPr>
            <a:picLocks noChangeAspect="1"/>
          </p:cNvPicPr>
          <p:nvPr/>
        </p:nvPicPr>
        <p:blipFill>
          <a:blip r:embed="rId2"/>
          <a:stretch>
            <a:fillRect/>
          </a:stretch>
        </p:blipFill>
        <p:spPr>
          <a:xfrm>
            <a:off x="661240" y="990601"/>
            <a:ext cx="10869520" cy="5350457"/>
          </a:xfrm>
          <a:prstGeom prst="rect">
            <a:avLst/>
          </a:prstGeom>
        </p:spPr>
      </p:pic>
    </p:spTree>
    <p:extLst>
      <p:ext uri="{BB962C8B-B14F-4D97-AF65-F5344CB8AC3E}">
        <p14:creationId xmlns:p14="http://schemas.microsoft.com/office/powerpoint/2010/main" val="2512267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F305-F92A-4DFC-8BBF-0BDE03D75131}"/>
              </a:ext>
            </a:extLst>
          </p:cNvPr>
          <p:cNvSpPr>
            <a:spLocks noGrp="1"/>
          </p:cNvSpPr>
          <p:nvPr>
            <p:ph type="title"/>
          </p:nvPr>
        </p:nvSpPr>
        <p:spPr/>
        <p:txBody>
          <a:bodyPr/>
          <a:lstStyle/>
          <a:p>
            <a:r>
              <a:rPr lang="en-US" dirty="0"/>
              <a:t>Secure and trusted ledgers</a:t>
            </a:r>
          </a:p>
        </p:txBody>
      </p:sp>
      <p:sp>
        <p:nvSpPr>
          <p:cNvPr id="5" name="Content Placeholder 4">
            <a:extLst>
              <a:ext uri="{FF2B5EF4-FFF2-40B4-BE49-F238E27FC236}">
                <a16:creationId xmlns:a16="http://schemas.microsoft.com/office/drawing/2014/main" id="{B294CEFC-89D3-4FC7-895B-12F17ED6F714}"/>
              </a:ext>
            </a:extLst>
          </p:cNvPr>
          <p:cNvSpPr>
            <a:spLocks noGrp="1"/>
          </p:cNvSpPr>
          <p:nvPr>
            <p:ph idx="1"/>
          </p:nvPr>
        </p:nvSpPr>
        <p:spPr/>
        <p:txBody>
          <a:bodyPr>
            <a:normAutofit lnSpcReduction="10000"/>
          </a:bodyPr>
          <a:lstStyle/>
          <a:p>
            <a:pPr marL="0" indent="0">
              <a:buNone/>
            </a:pPr>
            <a:r>
              <a:rPr lang="en-US" sz="2133" dirty="0"/>
              <a:t>Enable </a:t>
            </a:r>
            <a:r>
              <a:rPr lang="en-US" sz="1867" b="1" dirty="0">
                <a:solidFill>
                  <a:srgbClr val="0070C0"/>
                </a:solidFill>
              </a:rPr>
              <a:t>enterprise-grade performance</a:t>
            </a:r>
            <a:endParaRPr lang="en-US" sz="2133" b="1" dirty="0">
              <a:solidFill>
                <a:srgbClr val="0070C0"/>
              </a:solidFill>
            </a:endParaRPr>
          </a:p>
          <a:p>
            <a:pPr marL="0" indent="0">
              <a:buNone/>
            </a:pPr>
            <a:endParaRPr lang="en-US" sz="2133" dirty="0"/>
          </a:p>
          <a:p>
            <a:pPr marL="0" indent="0">
              <a:buNone/>
            </a:pPr>
            <a:r>
              <a:rPr lang="en-US" sz="2133" dirty="0"/>
              <a:t>Increased </a:t>
            </a:r>
            <a:r>
              <a:rPr lang="en-US" sz="2133" b="1" dirty="0">
                <a:solidFill>
                  <a:srgbClr val="0070C0"/>
                </a:solidFill>
              </a:rPr>
              <a:t>security</a:t>
            </a:r>
            <a:r>
              <a:rPr lang="en-US" sz="2133" dirty="0"/>
              <a:t>, </a:t>
            </a:r>
            <a:r>
              <a:rPr lang="en-US" sz="2133" b="1" dirty="0">
                <a:solidFill>
                  <a:srgbClr val="0070C0"/>
                </a:solidFill>
              </a:rPr>
              <a:t>availability</a:t>
            </a:r>
            <a:r>
              <a:rPr lang="en-US" sz="2133" dirty="0"/>
              <a:t>, and </a:t>
            </a:r>
            <a:r>
              <a:rPr lang="en-US" sz="2133" b="1" dirty="0">
                <a:solidFill>
                  <a:srgbClr val="0070C0"/>
                </a:solidFill>
              </a:rPr>
              <a:t>durability</a:t>
            </a:r>
            <a:r>
              <a:rPr lang="en-US" sz="2133" dirty="0"/>
              <a:t> (crash fault tolerance)</a:t>
            </a:r>
          </a:p>
          <a:p>
            <a:pPr marL="0" indent="0">
              <a:buNone/>
            </a:pPr>
            <a:endParaRPr lang="en-US" sz="2133" dirty="0"/>
          </a:p>
          <a:p>
            <a:pPr marL="0" indent="0">
              <a:buNone/>
            </a:pPr>
            <a:r>
              <a:rPr lang="en-US" sz="2133" dirty="0"/>
              <a:t>Run within </a:t>
            </a:r>
            <a:r>
              <a:rPr lang="en-US" sz="2133" b="1" dirty="0">
                <a:solidFill>
                  <a:srgbClr val="0070C0"/>
                </a:solidFill>
              </a:rPr>
              <a:t>Trusted Execution Environments</a:t>
            </a:r>
          </a:p>
          <a:p>
            <a:pPr marL="0" indent="0">
              <a:buNone/>
            </a:pPr>
            <a:endParaRPr lang="en-US" sz="2133" b="1" dirty="0">
              <a:solidFill>
                <a:srgbClr val="0070C0"/>
              </a:solidFill>
            </a:endParaRPr>
          </a:p>
          <a:p>
            <a:pPr marL="0" indent="0">
              <a:buNone/>
            </a:pPr>
            <a:r>
              <a:rPr lang="en-US" sz="2133" b="1" dirty="0">
                <a:solidFill>
                  <a:srgbClr val="0070C0"/>
                </a:solidFill>
              </a:rPr>
              <a:t>Resilient</a:t>
            </a:r>
            <a:r>
              <a:rPr lang="en-US" sz="2133" dirty="0"/>
              <a:t> to fraud, theft, or unintended data manipulation</a:t>
            </a:r>
            <a:endParaRPr lang="en-US" sz="2133" b="1" dirty="0">
              <a:solidFill>
                <a:srgbClr val="0070C0"/>
              </a:solidFill>
            </a:endParaRPr>
          </a:p>
        </p:txBody>
      </p:sp>
      <p:sp>
        <p:nvSpPr>
          <p:cNvPr id="6" name="Picture Placeholder 5">
            <a:extLst>
              <a:ext uri="{FF2B5EF4-FFF2-40B4-BE49-F238E27FC236}">
                <a16:creationId xmlns:a16="http://schemas.microsoft.com/office/drawing/2014/main" id="{4AB052DA-59B9-4BC6-A6C7-2BBE39042ADF}"/>
              </a:ext>
            </a:extLst>
          </p:cNvPr>
          <p:cNvSpPr>
            <a:spLocks noGrp="1"/>
          </p:cNvSpPr>
          <p:nvPr>
            <p:ph type="pic" sz="quarter" idx="13"/>
          </p:nvPr>
        </p:nvSpPr>
        <p:spPr/>
      </p:sp>
      <p:pic>
        <p:nvPicPr>
          <p:cNvPr id="8" name="Picture 7">
            <a:extLst>
              <a:ext uri="{FF2B5EF4-FFF2-40B4-BE49-F238E27FC236}">
                <a16:creationId xmlns:a16="http://schemas.microsoft.com/office/drawing/2014/main" id="{BFFB1602-6A95-4B9A-BB57-C20225EEA8F9}"/>
              </a:ext>
            </a:extLst>
          </p:cNvPr>
          <p:cNvPicPr>
            <a:picLocks noChangeAspect="1"/>
          </p:cNvPicPr>
          <p:nvPr/>
        </p:nvPicPr>
        <p:blipFill>
          <a:blip r:embed="rId3"/>
          <a:stretch>
            <a:fillRect/>
          </a:stretch>
        </p:blipFill>
        <p:spPr>
          <a:xfrm>
            <a:off x="6718152" y="2545794"/>
            <a:ext cx="4766441" cy="3423207"/>
          </a:xfrm>
          <a:prstGeom prst="rect">
            <a:avLst/>
          </a:prstGeom>
          <a:effectLst>
            <a:softEdge rad="63500"/>
          </a:effectLst>
        </p:spPr>
      </p:pic>
    </p:spTree>
    <p:extLst>
      <p:ext uri="{BB962C8B-B14F-4D97-AF65-F5344CB8AC3E}">
        <p14:creationId xmlns:p14="http://schemas.microsoft.com/office/powerpoint/2010/main" val="174026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Woman lip biting">
            <a:extLst>
              <a:ext uri="{FF2B5EF4-FFF2-40B4-BE49-F238E27FC236}">
                <a16:creationId xmlns:a16="http://schemas.microsoft.com/office/drawing/2014/main" id="{E558FDD5-589D-4F90-BA3A-8B285F434AF5}"/>
              </a:ext>
            </a:extLst>
          </p:cNvPr>
          <p:cNvPicPr>
            <a:picLocks noChangeAspect="1"/>
          </p:cNvPicPr>
          <p:nvPr/>
        </p:nvPicPr>
        <p:blipFill rotWithShape="1">
          <a:blip r:embed="rId3">
            <a:extLst>
              <a:ext uri="{28A0092B-C50C-407E-A947-70E740481C1C}">
                <a14:useLocalDpi xmlns:a14="http://schemas.microsoft.com/office/drawing/2010/main" val="0"/>
              </a:ext>
            </a:extLst>
          </a:blip>
          <a:srcRect l="15820" r="12925"/>
          <a:stretch/>
        </p:blipFill>
        <p:spPr>
          <a:xfrm>
            <a:off x="-511111" y="-457200"/>
            <a:ext cx="7343553" cy="6858000"/>
          </a:xfrm>
          <a:prstGeom prst="rect">
            <a:avLst/>
          </a:prstGeom>
        </p:spPr>
      </p:pic>
      <p:sp>
        <p:nvSpPr>
          <p:cNvPr id="18" name="Title 17">
            <a:extLst>
              <a:ext uri="{FF2B5EF4-FFF2-40B4-BE49-F238E27FC236}">
                <a16:creationId xmlns:a16="http://schemas.microsoft.com/office/drawing/2014/main" id="{A27F536A-03E9-476D-9CB2-379814D7F68F}"/>
              </a:ext>
            </a:extLst>
          </p:cNvPr>
          <p:cNvSpPr>
            <a:spLocks noGrp="1"/>
          </p:cNvSpPr>
          <p:nvPr>
            <p:ph type="title"/>
          </p:nvPr>
        </p:nvSpPr>
        <p:spPr>
          <a:xfrm>
            <a:off x="6832442" y="0"/>
            <a:ext cx="4711858" cy="5943600"/>
          </a:xfrm>
        </p:spPr>
        <p:txBody>
          <a:bodyPr/>
          <a:lstStyle/>
          <a:p>
            <a:r>
              <a:rPr lang="en-US" dirty="0"/>
              <a:t>You can also purchase ERN using MATIC with </a:t>
            </a:r>
            <a:r>
              <a:rPr lang="en-US" dirty="0" err="1"/>
              <a:t>QuickSwap</a:t>
            </a:r>
            <a:r>
              <a:rPr lang="en-US" dirty="0"/>
              <a:t> on Polygon.</a:t>
            </a:r>
          </a:p>
        </p:txBody>
      </p:sp>
      <p:sp>
        <p:nvSpPr>
          <p:cNvPr id="25" name="Footer Placeholder 24">
            <a:extLst>
              <a:ext uri="{FF2B5EF4-FFF2-40B4-BE49-F238E27FC236}">
                <a16:creationId xmlns:a16="http://schemas.microsoft.com/office/drawing/2014/main" id="{5939D493-4E27-4E63-9E8C-F7E4040CF443}"/>
              </a:ext>
            </a:extLst>
          </p:cNvPr>
          <p:cNvSpPr>
            <a:spLocks noGrp="1"/>
          </p:cNvSpPr>
          <p:nvPr>
            <p:ph type="ftr" sz="quarter" idx="3"/>
          </p:nvPr>
        </p:nvSpPr>
        <p:spPr>
          <a:xfrm>
            <a:off x="7234764" y="6466371"/>
            <a:ext cx="4114800" cy="331932"/>
          </a:xfrm>
        </p:spPr>
        <p:txBody>
          <a:bodyPr/>
          <a:lstStyle/>
          <a:p>
            <a:r>
              <a:rPr lang="en-US"/>
              <a:t>WWW.SOLLIANCE.NET</a:t>
            </a:r>
            <a:endParaRPr lang="en-US" dirty="0"/>
          </a:p>
        </p:txBody>
      </p:sp>
      <p:sp>
        <p:nvSpPr>
          <p:cNvPr id="26" name="Slide Number Placeholder 25">
            <a:extLst>
              <a:ext uri="{FF2B5EF4-FFF2-40B4-BE49-F238E27FC236}">
                <a16:creationId xmlns:a16="http://schemas.microsoft.com/office/drawing/2014/main" id="{CCC7EA87-F751-40AC-877B-F656B87A48AF}"/>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5</a:t>
            </a:fld>
            <a:endParaRPr lang="en-US" dirty="0"/>
          </a:p>
        </p:txBody>
      </p:sp>
      <p:sp>
        <p:nvSpPr>
          <p:cNvPr id="20" name="Text Placeholder 19">
            <a:extLst>
              <a:ext uri="{FF2B5EF4-FFF2-40B4-BE49-F238E27FC236}">
                <a16:creationId xmlns:a16="http://schemas.microsoft.com/office/drawing/2014/main" id="{59515B7A-3806-493A-8994-E677CBC8E5C0}"/>
              </a:ext>
            </a:extLst>
          </p:cNvPr>
          <p:cNvSpPr>
            <a:spLocks noGrp="1"/>
          </p:cNvSpPr>
          <p:nvPr>
            <p:ph type="body" sz="quarter" idx="11"/>
          </p:nvPr>
        </p:nvSpPr>
        <p:spPr>
          <a:xfrm>
            <a:off x="7343598" y="4992688"/>
            <a:ext cx="3918127" cy="352425"/>
          </a:xfrm>
        </p:spPr>
        <p:txBody>
          <a:bodyPr/>
          <a:lstStyle/>
          <a:p>
            <a:r>
              <a:rPr lang="en-US" dirty="0"/>
              <a:t>-overheard</a:t>
            </a:r>
          </a:p>
        </p:txBody>
      </p:sp>
    </p:spTree>
    <p:extLst>
      <p:ext uri="{BB962C8B-B14F-4D97-AF65-F5344CB8AC3E}">
        <p14:creationId xmlns:p14="http://schemas.microsoft.com/office/powerpoint/2010/main" val="1504636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0" y="365125"/>
            <a:ext cx="10515600" cy="625475"/>
          </a:xfrm>
        </p:spPr>
        <p:txBody>
          <a:bodyPr/>
          <a:lstStyle/>
          <a:p>
            <a:r>
              <a:rPr lang="en-US" dirty="0"/>
              <a:t>Azure Confidential Computing</a:t>
            </a:r>
          </a:p>
        </p:txBody>
      </p:sp>
      <p:pic>
        <p:nvPicPr>
          <p:cNvPr id="5" name="Picture 2" descr="Graphic of three states of data protection, with confidential computing's data in use highlighted.">
            <a:extLst>
              <a:ext uri="{FF2B5EF4-FFF2-40B4-BE49-F238E27FC236}">
                <a16:creationId xmlns:a16="http://schemas.microsoft.com/office/drawing/2014/main" id="{BD554095-ABDE-4C8F-9001-22ABCD660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7885"/>
            <a:ext cx="12192000" cy="4320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236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1" y="365125"/>
            <a:ext cx="8204199" cy="523875"/>
          </a:xfrm>
        </p:spPr>
        <p:txBody>
          <a:bodyPr>
            <a:normAutofit fontScale="90000"/>
          </a:bodyPr>
          <a:lstStyle/>
          <a:p>
            <a:r>
              <a:rPr lang="en-US" dirty="0"/>
              <a:t>TEE – Trusted Execution Environment</a:t>
            </a:r>
          </a:p>
        </p:txBody>
      </p:sp>
      <p:sp>
        <p:nvSpPr>
          <p:cNvPr id="3" name="Content Placeholder 2">
            <a:extLst>
              <a:ext uri="{FF2B5EF4-FFF2-40B4-BE49-F238E27FC236}">
                <a16:creationId xmlns:a16="http://schemas.microsoft.com/office/drawing/2014/main" id="{FEF8C69C-262B-4B51-BE4B-F7C6F0C954EA}"/>
              </a:ext>
            </a:extLst>
          </p:cNvPr>
          <p:cNvSpPr>
            <a:spLocks noGrp="1"/>
          </p:cNvSpPr>
          <p:nvPr>
            <p:ph idx="1"/>
          </p:nvPr>
        </p:nvSpPr>
        <p:spPr>
          <a:xfrm>
            <a:off x="838200" y="1092201"/>
            <a:ext cx="8407400" cy="5084764"/>
          </a:xfrm>
        </p:spPr>
        <p:txBody>
          <a:bodyPr>
            <a:normAutofit lnSpcReduction="10000"/>
          </a:bodyPr>
          <a:lstStyle/>
          <a:p>
            <a:pPr marL="0" indent="0">
              <a:buNone/>
            </a:pPr>
            <a:r>
              <a:rPr lang="en-US" sz="2133" dirty="0"/>
              <a:t>TEE  = Secure area of a main processor which guarantees code and </a:t>
            </a:r>
            <a:r>
              <a:rPr lang="en-US" sz="2133" b="1" dirty="0">
                <a:solidFill>
                  <a:srgbClr val="0070C0"/>
                </a:solidFill>
              </a:rPr>
              <a:t>data</a:t>
            </a:r>
            <a:r>
              <a:rPr lang="en-US" sz="2133" dirty="0"/>
              <a:t> loaded inside are protected with respect to </a:t>
            </a:r>
            <a:r>
              <a:rPr lang="en-US" sz="2133" b="1" dirty="0">
                <a:solidFill>
                  <a:srgbClr val="0070C0"/>
                </a:solidFill>
              </a:rPr>
              <a:t>confidentiality</a:t>
            </a:r>
            <a:r>
              <a:rPr lang="en-US" sz="2133" dirty="0"/>
              <a:t> and </a:t>
            </a:r>
            <a:r>
              <a:rPr lang="en-US" sz="2133" b="1" dirty="0">
                <a:solidFill>
                  <a:srgbClr val="0070C0"/>
                </a:solidFill>
              </a:rPr>
              <a:t>integrity</a:t>
            </a:r>
            <a:r>
              <a:rPr lang="en-US" sz="2133" dirty="0"/>
              <a:t>. Also referred to as an “</a:t>
            </a:r>
            <a:r>
              <a:rPr lang="en-US" sz="2133" b="1" dirty="0">
                <a:solidFill>
                  <a:srgbClr val="0070C0"/>
                </a:solidFill>
              </a:rPr>
              <a:t>enclave</a:t>
            </a:r>
            <a:r>
              <a:rPr lang="en-US" sz="2133" dirty="0"/>
              <a:t>”.</a:t>
            </a:r>
          </a:p>
          <a:p>
            <a:pPr marL="0" indent="0">
              <a:buNone/>
            </a:pPr>
            <a:endParaRPr lang="en-US" sz="2133" dirty="0"/>
          </a:p>
          <a:p>
            <a:pPr marL="0" indent="0">
              <a:buNone/>
            </a:pPr>
            <a:r>
              <a:rPr lang="en-US" sz="2133" dirty="0"/>
              <a:t>DCsv2, DCsv3/DCdsv3 series VMs offer support for enclaves</a:t>
            </a:r>
          </a:p>
          <a:p>
            <a:pPr marL="0" indent="0">
              <a:buNone/>
            </a:pPr>
            <a:endParaRPr lang="en-US" sz="2133" dirty="0"/>
          </a:p>
          <a:p>
            <a:pPr marL="0" indent="0">
              <a:buNone/>
            </a:pPr>
            <a:r>
              <a:rPr lang="en-US" sz="2133" dirty="0"/>
              <a:t>The underlying technology is </a:t>
            </a:r>
            <a:r>
              <a:rPr lang="en-US" sz="2133" b="1" dirty="0">
                <a:solidFill>
                  <a:srgbClr val="0070C0"/>
                </a:solidFill>
              </a:rPr>
              <a:t>Intel</a:t>
            </a:r>
            <a:r>
              <a:rPr lang="en-US" sz="2133" dirty="0"/>
              <a:t> Software Guard Extensions (</a:t>
            </a:r>
            <a:r>
              <a:rPr lang="en-US" sz="2133" b="1" dirty="0">
                <a:solidFill>
                  <a:srgbClr val="0070C0"/>
                </a:solidFill>
              </a:rPr>
              <a:t>SGX</a:t>
            </a:r>
            <a:r>
              <a:rPr lang="en-US" sz="2133" dirty="0"/>
              <a:t>)</a:t>
            </a:r>
          </a:p>
          <a:p>
            <a:pPr marL="0" indent="0">
              <a:buNone/>
            </a:pPr>
            <a:endParaRPr lang="en-US" sz="2133" dirty="0"/>
          </a:p>
          <a:p>
            <a:pPr marL="0" indent="0">
              <a:buNone/>
            </a:pPr>
            <a:r>
              <a:rPr lang="en-US" sz="2133" dirty="0"/>
              <a:t>Neither OS/hypervisor nor data center administrators with physical access can access data</a:t>
            </a:r>
          </a:p>
        </p:txBody>
      </p:sp>
    </p:spTree>
    <p:extLst>
      <p:ext uri="{BB962C8B-B14F-4D97-AF65-F5344CB8AC3E}">
        <p14:creationId xmlns:p14="http://schemas.microsoft.com/office/powerpoint/2010/main" val="1386690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1" y="365125"/>
            <a:ext cx="5473891" cy="523875"/>
          </a:xfrm>
        </p:spPr>
        <p:txBody>
          <a:bodyPr>
            <a:normAutofit fontScale="90000"/>
          </a:bodyPr>
          <a:lstStyle/>
          <a:p>
            <a:r>
              <a:rPr lang="en-US" dirty="0"/>
              <a:t>The enclave concept</a:t>
            </a:r>
          </a:p>
        </p:txBody>
      </p:sp>
      <p:sp>
        <p:nvSpPr>
          <p:cNvPr id="3" name="Content Placeholder 2">
            <a:extLst>
              <a:ext uri="{FF2B5EF4-FFF2-40B4-BE49-F238E27FC236}">
                <a16:creationId xmlns:a16="http://schemas.microsoft.com/office/drawing/2014/main" id="{FEF8C69C-262B-4B51-BE4B-F7C6F0C954EA}"/>
              </a:ext>
            </a:extLst>
          </p:cNvPr>
          <p:cNvSpPr>
            <a:spLocks noGrp="1"/>
          </p:cNvSpPr>
          <p:nvPr>
            <p:ph idx="1"/>
          </p:nvPr>
        </p:nvSpPr>
        <p:spPr>
          <a:xfrm>
            <a:off x="838200" y="1092201"/>
            <a:ext cx="5054600" cy="5084764"/>
          </a:xfrm>
        </p:spPr>
        <p:txBody>
          <a:bodyPr>
            <a:normAutofit/>
          </a:bodyPr>
          <a:lstStyle/>
          <a:p>
            <a:pPr marL="0" indent="0">
              <a:buNone/>
            </a:pPr>
            <a:r>
              <a:rPr lang="en-US" sz="1600" dirty="0"/>
              <a:t>Enclave = secure portion of the hardware’s processor and memory</a:t>
            </a:r>
          </a:p>
          <a:p>
            <a:pPr marL="0" indent="0">
              <a:buNone/>
            </a:pPr>
            <a:endParaRPr lang="en-US" sz="1600" dirty="0"/>
          </a:p>
          <a:p>
            <a:pPr marL="0" indent="0">
              <a:buNone/>
            </a:pPr>
            <a:r>
              <a:rPr lang="en-US" sz="1600" dirty="0"/>
              <a:t>Not even debuggers can see data or code inside</a:t>
            </a:r>
          </a:p>
          <a:p>
            <a:pPr marL="0" indent="0">
              <a:buNone/>
            </a:pPr>
            <a:endParaRPr lang="en-US" sz="1600" dirty="0"/>
          </a:p>
          <a:p>
            <a:pPr marL="0" indent="0">
              <a:buNone/>
            </a:pPr>
            <a:r>
              <a:rPr lang="en-US" sz="1600" dirty="0"/>
              <a:t>Encrypted code and data + enclave cryptographic key </a:t>
            </a:r>
          </a:p>
          <a:p>
            <a:pPr marL="0" indent="0">
              <a:buNone/>
            </a:pPr>
            <a:endParaRPr lang="en-US" sz="1600" dirty="0"/>
          </a:p>
          <a:p>
            <a:pPr marL="0" indent="0">
              <a:buNone/>
            </a:pPr>
            <a:r>
              <a:rPr lang="en-US" sz="1600" dirty="0"/>
              <a:t>Enclaves have an EPC (encrypted page cache) with set size</a:t>
            </a:r>
          </a:p>
          <a:p>
            <a:pPr marL="0" indent="0">
              <a:buNone/>
            </a:pPr>
            <a:r>
              <a:rPr lang="en-US" sz="1600" dirty="0"/>
              <a:t>	DCsv2 VM – 168 MB</a:t>
            </a:r>
          </a:p>
          <a:p>
            <a:pPr marL="0" indent="0">
              <a:buNone/>
            </a:pPr>
            <a:r>
              <a:rPr lang="en-US" sz="1600" dirty="0"/>
              <a:t>	DCsv3/dsv3 VM – up to 256 GB</a:t>
            </a:r>
          </a:p>
        </p:txBody>
      </p:sp>
      <p:pic>
        <p:nvPicPr>
          <p:cNvPr id="2050" name="Picture 2" descr="Diagram of the VM model, showing data secured in the enclaves.">
            <a:extLst>
              <a:ext uri="{FF2B5EF4-FFF2-40B4-BE49-F238E27FC236}">
                <a16:creationId xmlns:a16="http://schemas.microsoft.com/office/drawing/2014/main" id="{18391D7D-0262-4E76-84E1-99FEE30A2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97000"/>
            <a:ext cx="5473891" cy="393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776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F305-F92A-4DFC-8BBF-0BDE03D75131}"/>
              </a:ext>
            </a:extLst>
          </p:cNvPr>
          <p:cNvSpPr>
            <a:spLocks noGrp="1"/>
          </p:cNvSpPr>
          <p:nvPr>
            <p:ph type="title"/>
          </p:nvPr>
        </p:nvSpPr>
        <p:spPr/>
        <p:txBody>
          <a:bodyPr>
            <a:normAutofit/>
          </a:bodyPr>
          <a:lstStyle/>
          <a:p>
            <a:r>
              <a:rPr lang="en-US" sz="2667" dirty="0"/>
              <a:t>Confidential Consortium Framework</a:t>
            </a:r>
          </a:p>
        </p:txBody>
      </p:sp>
      <p:sp>
        <p:nvSpPr>
          <p:cNvPr id="5" name="Content Placeholder 4">
            <a:extLst>
              <a:ext uri="{FF2B5EF4-FFF2-40B4-BE49-F238E27FC236}">
                <a16:creationId xmlns:a16="http://schemas.microsoft.com/office/drawing/2014/main" id="{B294CEFC-89D3-4FC7-895B-12F17ED6F714}"/>
              </a:ext>
            </a:extLst>
          </p:cNvPr>
          <p:cNvSpPr>
            <a:spLocks noGrp="1"/>
          </p:cNvSpPr>
          <p:nvPr>
            <p:ph idx="1"/>
          </p:nvPr>
        </p:nvSpPr>
        <p:spPr/>
        <p:txBody>
          <a:bodyPr>
            <a:normAutofit/>
          </a:bodyPr>
          <a:lstStyle/>
          <a:p>
            <a:pPr marL="0" indent="0">
              <a:buNone/>
            </a:pPr>
            <a:endParaRPr lang="en-US" sz="1867" dirty="0"/>
          </a:p>
          <a:p>
            <a:pPr marL="0" indent="0">
              <a:buNone/>
            </a:pPr>
            <a:endParaRPr lang="en-US" sz="1867" dirty="0"/>
          </a:p>
          <a:p>
            <a:pPr marL="0" indent="0">
              <a:buNone/>
            </a:pPr>
            <a:r>
              <a:rPr lang="en-US" sz="1867" dirty="0"/>
              <a:t>The Confidential Consortium Framework (CCF) is an open-source framework for building highly available </a:t>
            </a:r>
            <a:r>
              <a:rPr lang="en-US" sz="1867" b="1" dirty="0">
                <a:solidFill>
                  <a:srgbClr val="0070C0"/>
                </a:solidFill>
              </a:rPr>
              <a:t>stateful services </a:t>
            </a:r>
            <a:r>
              <a:rPr lang="en-US" sz="1867" dirty="0"/>
              <a:t>that require </a:t>
            </a:r>
            <a:r>
              <a:rPr lang="en-US" sz="1867" b="1" dirty="0">
                <a:solidFill>
                  <a:srgbClr val="0070C0"/>
                </a:solidFill>
              </a:rPr>
              <a:t>centralized compute </a:t>
            </a:r>
            <a:r>
              <a:rPr lang="en-US" sz="1867" dirty="0"/>
              <a:t>for ease of use and performance, while providing </a:t>
            </a:r>
            <a:r>
              <a:rPr lang="en-US" sz="1867" b="1" dirty="0">
                <a:solidFill>
                  <a:srgbClr val="0070C0"/>
                </a:solidFill>
              </a:rPr>
              <a:t>decentralized trust</a:t>
            </a:r>
            <a:r>
              <a:rPr lang="en-US" sz="1867" dirty="0"/>
              <a:t>.</a:t>
            </a:r>
            <a:endParaRPr lang="en-US" sz="1867" b="1" dirty="0">
              <a:solidFill>
                <a:srgbClr val="0070C0"/>
              </a:solidFill>
            </a:endParaRPr>
          </a:p>
        </p:txBody>
      </p:sp>
      <p:pic>
        <p:nvPicPr>
          <p:cNvPr id="7" name="Picture Placeholder 6">
            <a:extLst>
              <a:ext uri="{FF2B5EF4-FFF2-40B4-BE49-F238E27FC236}">
                <a16:creationId xmlns:a16="http://schemas.microsoft.com/office/drawing/2014/main" id="{A75B2D4A-C0A3-4895-A934-DDAE3141C079}"/>
              </a:ext>
            </a:extLst>
          </p:cNvPr>
          <p:cNvPicPr>
            <a:picLocks noGrp="1" noChangeAspect="1"/>
          </p:cNvPicPr>
          <p:nvPr>
            <p:ph type="pic" sz="quarter" idx="13"/>
          </p:nvPr>
        </p:nvPicPr>
        <p:blipFill rotWithShape="1">
          <a:blip r:embed="rId3"/>
          <a:srcRect l="5581" r="5581"/>
          <a:stretch/>
        </p:blipFill>
        <p:spPr/>
      </p:pic>
    </p:spTree>
    <p:extLst>
      <p:ext uri="{BB962C8B-B14F-4D97-AF65-F5344CB8AC3E}">
        <p14:creationId xmlns:p14="http://schemas.microsoft.com/office/powerpoint/2010/main" val="3252255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1" y="365125"/>
            <a:ext cx="5473891" cy="523875"/>
          </a:xfrm>
        </p:spPr>
        <p:txBody>
          <a:bodyPr>
            <a:normAutofit fontScale="90000"/>
          </a:bodyPr>
          <a:lstStyle/>
          <a:p>
            <a:r>
              <a:rPr lang="en-US" dirty="0"/>
              <a:t>Azure Confidential Ledger</a:t>
            </a:r>
          </a:p>
        </p:txBody>
      </p:sp>
      <p:pic>
        <p:nvPicPr>
          <p:cNvPr id="7" name="Content Placeholder 6">
            <a:extLst>
              <a:ext uri="{FF2B5EF4-FFF2-40B4-BE49-F238E27FC236}">
                <a16:creationId xmlns:a16="http://schemas.microsoft.com/office/drawing/2014/main" id="{BACBB76B-85C7-4724-8D78-EF585A67835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401" y="990600"/>
            <a:ext cx="1758951" cy="1844405"/>
          </a:xfrm>
        </p:spPr>
      </p:pic>
      <p:pic>
        <p:nvPicPr>
          <p:cNvPr id="5" name="Picture 4">
            <a:extLst>
              <a:ext uri="{FF2B5EF4-FFF2-40B4-BE49-F238E27FC236}">
                <a16:creationId xmlns:a16="http://schemas.microsoft.com/office/drawing/2014/main" id="{6EC72D87-7619-40AD-8663-0D1AE29CA645}"/>
              </a:ext>
            </a:extLst>
          </p:cNvPr>
          <p:cNvPicPr>
            <a:picLocks noChangeAspect="1"/>
          </p:cNvPicPr>
          <p:nvPr/>
        </p:nvPicPr>
        <p:blipFill>
          <a:blip r:embed="rId4"/>
          <a:stretch>
            <a:fillRect/>
          </a:stretch>
        </p:blipFill>
        <p:spPr>
          <a:xfrm>
            <a:off x="5629230" y="-1"/>
            <a:ext cx="6562769" cy="6400503"/>
          </a:xfrm>
          <a:prstGeom prst="rect">
            <a:avLst/>
          </a:prstGeom>
        </p:spPr>
      </p:pic>
      <p:sp>
        <p:nvSpPr>
          <p:cNvPr id="8" name="TextBox 7">
            <a:extLst>
              <a:ext uri="{FF2B5EF4-FFF2-40B4-BE49-F238E27FC236}">
                <a16:creationId xmlns:a16="http://schemas.microsoft.com/office/drawing/2014/main" id="{F5DD7CBD-9AD8-42A7-8022-3C054AAFAE93}"/>
              </a:ext>
            </a:extLst>
          </p:cNvPr>
          <p:cNvSpPr txBox="1"/>
          <p:nvPr/>
        </p:nvSpPr>
        <p:spPr>
          <a:xfrm>
            <a:off x="2343106" y="1358804"/>
            <a:ext cx="3752895" cy="1077026"/>
          </a:xfrm>
          <a:prstGeom prst="rect">
            <a:avLst/>
          </a:prstGeom>
          <a:noFill/>
        </p:spPr>
        <p:txBody>
          <a:bodyPr wrap="square" rtlCol="0">
            <a:spAutoFit/>
          </a:bodyPr>
          <a:lstStyle/>
          <a:p>
            <a:r>
              <a:rPr lang="en-US" sz="2133" dirty="0"/>
              <a:t>Based on CCF (Confidential Consortium Framework)</a:t>
            </a:r>
          </a:p>
        </p:txBody>
      </p:sp>
      <p:cxnSp>
        <p:nvCxnSpPr>
          <p:cNvPr id="10" name="Straight Connector 9">
            <a:extLst>
              <a:ext uri="{FF2B5EF4-FFF2-40B4-BE49-F238E27FC236}">
                <a16:creationId xmlns:a16="http://schemas.microsoft.com/office/drawing/2014/main" id="{2C86170F-7452-4A53-866D-E843C3F4DE73}"/>
              </a:ext>
            </a:extLst>
          </p:cNvPr>
          <p:cNvCxnSpPr/>
          <p:nvPr/>
        </p:nvCxnSpPr>
        <p:spPr>
          <a:xfrm>
            <a:off x="508000" y="3022600"/>
            <a:ext cx="508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ACB47C-9370-45F0-833B-52081E2B33F6}"/>
              </a:ext>
            </a:extLst>
          </p:cNvPr>
          <p:cNvSpPr txBox="1"/>
          <p:nvPr/>
        </p:nvSpPr>
        <p:spPr>
          <a:xfrm>
            <a:off x="413616" y="3304809"/>
            <a:ext cx="5682385" cy="2718180"/>
          </a:xfrm>
          <a:prstGeom prst="rect">
            <a:avLst/>
          </a:prstGeom>
          <a:noFill/>
        </p:spPr>
        <p:txBody>
          <a:bodyPr wrap="square" rtlCol="0">
            <a:spAutoFit/>
          </a:bodyPr>
          <a:lstStyle/>
          <a:p>
            <a:r>
              <a:rPr lang="en-US" sz="2133" b="1" dirty="0">
                <a:solidFill>
                  <a:srgbClr val="0070C0"/>
                </a:solidFill>
              </a:rPr>
              <a:t>Tamper-proof audit log </a:t>
            </a:r>
            <a:r>
              <a:rPr lang="en-US" sz="2133" dirty="0"/>
              <a:t>for storing sensitive data blobs and records in a way that is fully </a:t>
            </a:r>
            <a:r>
              <a:rPr lang="en-US" sz="2133" b="1" dirty="0">
                <a:solidFill>
                  <a:srgbClr val="0070C0"/>
                </a:solidFill>
              </a:rPr>
              <a:t>confidential</a:t>
            </a:r>
            <a:r>
              <a:rPr lang="en-US" sz="2133" dirty="0"/>
              <a:t>, </a:t>
            </a:r>
            <a:r>
              <a:rPr lang="en-US" sz="2133" b="1" dirty="0">
                <a:solidFill>
                  <a:srgbClr val="0070C0"/>
                </a:solidFill>
              </a:rPr>
              <a:t>immutable</a:t>
            </a:r>
            <a:r>
              <a:rPr lang="en-US" sz="2133" dirty="0"/>
              <a:t>, and </a:t>
            </a:r>
            <a:r>
              <a:rPr lang="en-US" sz="2133" b="1" dirty="0">
                <a:solidFill>
                  <a:srgbClr val="0070C0"/>
                </a:solidFill>
              </a:rPr>
              <a:t>verifiable</a:t>
            </a:r>
          </a:p>
          <a:p>
            <a:endParaRPr lang="en-US" sz="2133" b="1" dirty="0">
              <a:solidFill>
                <a:srgbClr val="0070C0"/>
              </a:solidFill>
            </a:endParaRPr>
          </a:p>
          <a:p>
            <a:endParaRPr lang="en-US" sz="2133" dirty="0"/>
          </a:p>
          <a:p>
            <a:r>
              <a:rPr lang="en-US" sz="2133" dirty="0"/>
              <a:t>Users can always </a:t>
            </a:r>
            <a:r>
              <a:rPr lang="en-US" sz="2133" b="1" dirty="0">
                <a:solidFill>
                  <a:srgbClr val="0070C0"/>
                </a:solidFill>
              </a:rPr>
              <a:t>audit</a:t>
            </a:r>
            <a:r>
              <a:rPr lang="en-US" sz="2133" dirty="0"/>
              <a:t> and </a:t>
            </a:r>
            <a:r>
              <a:rPr lang="en-US" sz="2133" b="1" dirty="0">
                <a:solidFill>
                  <a:srgbClr val="0070C0"/>
                </a:solidFill>
              </a:rPr>
              <a:t>validate</a:t>
            </a:r>
            <a:r>
              <a:rPr lang="en-US" sz="2133" dirty="0"/>
              <a:t> the authenticity of all ledger data</a:t>
            </a:r>
          </a:p>
        </p:txBody>
      </p:sp>
    </p:spTree>
    <p:extLst>
      <p:ext uri="{BB962C8B-B14F-4D97-AF65-F5344CB8AC3E}">
        <p14:creationId xmlns:p14="http://schemas.microsoft.com/office/powerpoint/2010/main" val="1972268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1" y="365125"/>
            <a:ext cx="8204199" cy="523875"/>
          </a:xfrm>
        </p:spPr>
        <p:txBody>
          <a:bodyPr>
            <a:normAutofit fontScale="90000"/>
          </a:bodyPr>
          <a:lstStyle/>
          <a:p>
            <a:r>
              <a:rPr lang="en-US" dirty="0"/>
              <a:t>How does it work?</a:t>
            </a:r>
          </a:p>
        </p:txBody>
      </p:sp>
      <p:sp>
        <p:nvSpPr>
          <p:cNvPr id="3" name="Content Placeholder 2">
            <a:extLst>
              <a:ext uri="{FF2B5EF4-FFF2-40B4-BE49-F238E27FC236}">
                <a16:creationId xmlns:a16="http://schemas.microsoft.com/office/drawing/2014/main" id="{FEF8C69C-262B-4B51-BE4B-F7C6F0C954EA}"/>
              </a:ext>
            </a:extLst>
          </p:cNvPr>
          <p:cNvSpPr>
            <a:spLocks noGrp="1"/>
          </p:cNvSpPr>
          <p:nvPr>
            <p:ph idx="1"/>
          </p:nvPr>
        </p:nvSpPr>
        <p:spPr>
          <a:xfrm>
            <a:off x="838200" y="1092201"/>
            <a:ext cx="8407400" cy="5084764"/>
          </a:xfrm>
        </p:spPr>
        <p:txBody>
          <a:bodyPr>
            <a:normAutofit lnSpcReduction="10000"/>
          </a:bodyPr>
          <a:lstStyle/>
          <a:p>
            <a:pPr marL="0" indent="0">
              <a:buNone/>
            </a:pPr>
            <a:r>
              <a:rPr lang="en-US" sz="1867" b="1" dirty="0">
                <a:solidFill>
                  <a:srgbClr val="0070C0"/>
                </a:solidFill>
              </a:rPr>
              <a:t>Creates a trusted distributed network of nodes </a:t>
            </a:r>
            <a:r>
              <a:rPr lang="en-US" sz="1867" dirty="0"/>
              <a:t>to provide append-only functionality</a:t>
            </a:r>
          </a:p>
          <a:p>
            <a:pPr marL="0" indent="0">
              <a:buNone/>
            </a:pPr>
            <a:endParaRPr lang="en-US" sz="1867" dirty="0"/>
          </a:p>
          <a:p>
            <a:pPr marL="0" indent="0">
              <a:buNone/>
            </a:pPr>
            <a:r>
              <a:rPr lang="en-US" sz="1867" b="1" dirty="0">
                <a:solidFill>
                  <a:srgbClr val="0070C0"/>
                </a:solidFill>
              </a:rPr>
              <a:t>Runs in Secure Enclaves </a:t>
            </a:r>
            <a:r>
              <a:rPr lang="en-US" sz="1867" dirty="0"/>
              <a:t>with strong HW-rooted  confidentiality and integrity guarantees. Client data goes directly into the ledger’s enclave</a:t>
            </a:r>
          </a:p>
          <a:p>
            <a:pPr marL="0" indent="0">
              <a:buNone/>
            </a:pPr>
            <a:endParaRPr lang="en-US" sz="1867" dirty="0"/>
          </a:p>
          <a:p>
            <a:pPr marL="0" indent="0">
              <a:buNone/>
            </a:pPr>
            <a:r>
              <a:rPr lang="en-US" sz="1867" b="1" dirty="0">
                <a:solidFill>
                  <a:srgbClr val="0070C0"/>
                </a:solidFill>
              </a:rPr>
              <a:t>Keeps the operator or admin out </a:t>
            </a:r>
            <a:r>
              <a:rPr lang="en-US" sz="1867" dirty="0"/>
              <a:t>for increased security</a:t>
            </a:r>
          </a:p>
          <a:p>
            <a:pPr marL="0" indent="0">
              <a:buNone/>
            </a:pPr>
            <a:endParaRPr lang="en-US" sz="1867" dirty="0"/>
          </a:p>
          <a:p>
            <a:pPr marL="0" indent="0">
              <a:buNone/>
            </a:pPr>
            <a:r>
              <a:rPr lang="en-US" sz="1867" b="1" dirty="0">
                <a:solidFill>
                  <a:srgbClr val="0070C0"/>
                </a:solidFill>
              </a:rPr>
              <a:t>Consensus mechanism </a:t>
            </a:r>
            <a:r>
              <a:rPr lang="en-US" sz="1867" dirty="0"/>
              <a:t>for committing to the ledger and crash fault tolerant</a:t>
            </a:r>
          </a:p>
          <a:p>
            <a:pPr marL="0" indent="0">
              <a:buNone/>
            </a:pPr>
            <a:endParaRPr lang="en-US" sz="1867" dirty="0"/>
          </a:p>
          <a:p>
            <a:pPr marL="0" indent="0">
              <a:buNone/>
            </a:pPr>
            <a:r>
              <a:rPr lang="en-US" sz="1867" b="1" dirty="0">
                <a:solidFill>
                  <a:srgbClr val="0070C0"/>
                </a:solidFill>
              </a:rPr>
              <a:t>Flexible authentication and authorization </a:t>
            </a:r>
            <a:r>
              <a:rPr lang="en-US" sz="1867" dirty="0"/>
              <a:t>(either certificate-based or AAD-based)</a:t>
            </a:r>
          </a:p>
        </p:txBody>
      </p:sp>
      <p:pic>
        <p:nvPicPr>
          <p:cNvPr id="5" name="Picture 4">
            <a:extLst>
              <a:ext uri="{FF2B5EF4-FFF2-40B4-BE49-F238E27FC236}">
                <a16:creationId xmlns:a16="http://schemas.microsoft.com/office/drawing/2014/main" id="{2343A5CD-DDD3-4A60-8EF2-57AB9D11D8F9}"/>
              </a:ext>
            </a:extLst>
          </p:cNvPr>
          <p:cNvPicPr>
            <a:picLocks noChangeAspect="1"/>
          </p:cNvPicPr>
          <p:nvPr/>
        </p:nvPicPr>
        <p:blipFill>
          <a:blip r:embed="rId2"/>
          <a:stretch>
            <a:fillRect/>
          </a:stretch>
        </p:blipFill>
        <p:spPr>
          <a:xfrm>
            <a:off x="10160000" y="990601"/>
            <a:ext cx="1066693" cy="909313"/>
          </a:xfrm>
          <a:prstGeom prst="rect">
            <a:avLst/>
          </a:prstGeom>
          <a:effectLst>
            <a:softEdge rad="63500"/>
          </a:effectLst>
        </p:spPr>
      </p:pic>
      <p:pic>
        <p:nvPicPr>
          <p:cNvPr id="8" name="Picture 7">
            <a:extLst>
              <a:ext uri="{FF2B5EF4-FFF2-40B4-BE49-F238E27FC236}">
                <a16:creationId xmlns:a16="http://schemas.microsoft.com/office/drawing/2014/main" id="{D288E7E9-8612-4121-925E-0D89AEC29A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71829" y="2006450"/>
            <a:ext cx="1043035" cy="909313"/>
          </a:xfrm>
          <a:prstGeom prst="rect">
            <a:avLst/>
          </a:prstGeom>
          <a:effectLst>
            <a:softEdge rad="63500"/>
          </a:effectLst>
        </p:spPr>
      </p:pic>
      <p:pic>
        <p:nvPicPr>
          <p:cNvPr id="9" name="Picture 8">
            <a:extLst>
              <a:ext uri="{FF2B5EF4-FFF2-40B4-BE49-F238E27FC236}">
                <a16:creationId xmlns:a16="http://schemas.microsoft.com/office/drawing/2014/main" id="{897CCAFA-1402-458D-A32E-72452D611D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15143" y="3022300"/>
            <a:ext cx="982860" cy="909313"/>
          </a:xfrm>
          <a:prstGeom prst="rect">
            <a:avLst/>
          </a:prstGeom>
          <a:effectLst>
            <a:softEdge rad="63500"/>
          </a:effectLst>
        </p:spPr>
      </p:pic>
      <p:pic>
        <p:nvPicPr>
          <p:cNvPr id="10" name="Picture 9">
            <a:extLst>
              <a:ext uri="{FF2B5EF4-FFF2-40B4-BE49-F238E27FC236}">
                <a16:creationId xmlns:a16="http://schemas.microsoft.com/office/drawing/2014/main" id="{01AEF438-8629-4241-9DEE-7D8D6B675D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33731" y="4038149"/>
            <a:ext cx="945685" cy="909313"/>
          </a:xfrm>
          <a:prstGeom prst="rect">
            <a:avLst/>
          </a:prstGeom>
          <a:effectLst>
            <a:softEdge rad="63500"/>
          </a:effectLst>
        </p:spPr>
      </p:pic>
      <p:pic>
        <p:nvPicPr>
          <p:cNvPr id="11" name="Picture 10">
            <a:extLst>
              <a:ext uri="{FF2B5EF4-FFF2-40B4-BE49-F238E27FC236}">
                <a16:creationId xmlns:a16="http://schemas.microsoft.com/office/drawing/2014/main" id="{15FD8476-3BF8-4DE3-A2CB-069EA7AE1DB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02498" y="5064010"/>
            <a:ext cx="1008151" cy="909313"/>
          </a:xfrm>
          <a:prstGeom prst="rect">
            <a:avLst/>
          </a:prstGeom>
          <a:effectLst>
            <a:softEdge rad="63500"/>
          </a:effectLst>
        </p:spPr>
      </p:pic>
    </p:spTree>
    <p:extLst>
      <p:ext uri="{BB962C8B-B14F-4D97-AF65-F5344CB8AC3E}">
        <p14:creationId xmlns:p14="http://schemas.microsoft.com/office/powerpoint/2010/main" val="4222271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EAD2A6-7767-4B81-B8F5-ED827CAD94DB}"/>
              </a:ext>
            </a:extLst>
          </p:cNvPr>
          <p:cNvSpPr>
            <a:spLocks noGrp="1"/>
          </p:cNvSpPr>
          <p:nvPr>
            <p:ph type="title"/>
          </p:nvPr>
        </p:nvSpPr>
        <p:spPr>
          <a:xfrm>
            <a:off x="838200" y="365125"/>
            <a:ext cx="6273800" cy="727075"/>
          </a:xfrm>
        </p:spPr>
        <p:txBody>
          <a:bodyPr>
            <a:normAutofit fontScale="90000"/>
          </a:bodyPr>
          <a:lstStyle/>
          <a:p>
            <a:r>
              <a:rPr lang="en-US" dirty="0"/>
              <a:t>When is Azure Confidential Ledger </a:t>
            </a:r>
            <a:br>
              <a:rPr lang="en-US" dirty="0"/>
            </a:br>
            <a:r>
              <a:rPr lang="en-US" dirty="0"/>
              <a:t>a good fit?</a:t>
            </a:r>
          </a:p>
        </p:txBody>
      </p:sp>
      <p:pic>
        <p:nvPicPr>
          <p:cNvPr id="6" name="Picture 5">
            <a:extLst>
              <a:ext uri="{FF2B5EF4-FFF2-40B4-BE49-F238E27FC236}">
                <a16:creationId xmlns:a16="http://schemas.microsoft.com/office/drawing/2014/main" id="{73715172-44CF-4B66-AA6E-834794473A65}"/>
              </a:ext>
            </a:extLst>
          </p:cNvPr>
          <p:cNvPicPr>
            <a:picLocks noChangeAspect="1"/>
          </p:cNvPicPr>
          <p:nvPr/>
        </p:nvPicPr>
        <p:blipFill>
          <a:blip r:embed="rId3"/>
          <a:stretch>
            <a:fillRect/>
          </a:stretch>
        </p:blipFill>
        <p:spPr>
          <a:xfrm>
            <a:off x="609601" y="1498601"/>
            <a:ext cx="1579076" cy="1473433"/>
          </a:xfrm>
          <a:prstGeom prst="rect">
            <a:avLst/>
          </a:prstGeom>
        </p:spPr>
      </p:pic>
      <p:pic>
        <p:nvPicPr>
          <p:cNvPr id="8" name="Picture 7">
            <a:extLst>
              <a:ext uri="{FF2B5EF4-FFF2-40B4-BE49-F238E27FC236}">
                <a16:creationId xmlns:a16="http://schemas.microsoft.com/office/drawing/2014/main" id="{EC8D96BB-57B3-405A-B9AB-7CCEED11353D}"/>
              </a:ext>
            </a:extLst>
          </p:cNvPr>
          <p:cNvPicPr>
            <a:picLocks noChangeAspect="1"/>
          </p:cNvPicPr>
          <p:nvPr/>
        </p:nvPicPr>
        <p:blipFill>
          <a:blip r:embed="rId4"/>
          <a:stretch>
            <a:fillRect/>
          </a:stretch>
        </p:blipFill>
        <p:spPr>
          <a:xfrm>
            <a:off x="488223" y="2972034"/>
            <a:ext cx="1598853" cy="1610481"/>
          </a:xfrm>
          <a:prstGeom prst="rect">
            <a:avLst/>
          </a:prstGeom>
        </p:spPr>
      </p:pic>
      <p:pic>
        <p:nvPicPr>
          <p:cNvPr id="10" name="Picture 9">
            <a:extLst>
              <a:ext uri="{FF2B5EF4-FFF2-40B4-BE49-F238E27FC236}">
                <a16:creationId xmlns:a16="http://schemas.microsoft.com/office/drawing/2014/main" id="{338174E6-0954-4482-9188-46CC4E1223C3}"/>
              </a:ext>
            </a:extLst>
          </p:cNvPr>
          <p:cNvPicPr>
            <a:picLocks noChangeAspect="1"/>
          </p:cNvPicPr>
          <p:nvPr/>
        </p:nvPicPr>
        <p:blipFill>
          <a:blip r:embed="rId5"/>
          <a:stretch>
            <a:fillRect/>
          </a:stretch>
        </p:blipFill>
        <p:spPr>
          <a:xfrm>
            <a:off x="475598" y="4540378"/>
            <a:ext cx="1579076" cy="1638045"/>
          </a:xfrm>
          <a:prstGeom prst="rect">
            <a:avLst/>
          </a:prstGeom>
        </p:spPr>
      </p:pic>
      <p:sp>
        <p:nvSpPr>
          <p:cNvPr id="11" name="TextBox 10">
            <a:extLst>
              <a:ext uri="{FF2B5EF4-FFF2-40B4-BE49-F238E27FC236}">
                <a16:creationId xmlns:a16="http://schemas.microsoft.com/office/drawing/2014/main" id="{F47A2966-1CAE-429A-ACB1-74242E900755}"/>
              </a:ext>
            </a:extLst>
          </p:cNvPr>
          <p:cNvSpPr txBox="1"/>
          <p:nvPr/>
        </p:nvSpPr>
        <p:spPr>
          <a:xfrm>
            <a:off x="2158017" y="1617816"/>
            <a:ext cx="4650927" cy="1323439"/>
          </a:xfrm>
          <a:prstGeom prst="rect">
            <a:avLst/>
          </a:prstGeom>
          <a:noFill/>
        </p:spPr>
        <p:txBody>
          <a:bodyPr wrap="square" rtlCol="0">
            <a:spAutoFit/>
          </a:bodyPr>
          <a:lstStyle/>
          <a:p>
            <a:r>
              <a:rPr lang="en-US" sz="1600" b="1" dirty="0">
                <a:solidFill>
                  <a:srgbClr val="0070C0"/>
                </a:solidFill>
              </a:rPr>
              <a:t>STREAMLINE AUDIT PROCESSES</a:t>
            </a:r>
          </a:p>
          <a:p>
            <a:r>
              <a:rPr lang="en-US" sz="1600" dirty="0"/>
              <a:t>Cryptographically proving to other parties whether external or internal (auditors or regulators) that data has not been tampered </a:t>
            </a:r>
          </a:p>
        </p:txBody>
      </p:sp>
      <p:sp>
        <p:nvSpPr>
          <p:cNvPr id="12" name="TextBox 11">
            <a:extLst>
              <a:ext uri="{FF2B5EF4-FFF2-40B4-BE49-F238E27FC236}">
                <a16:creationId xmlns:a16="http://schemas.microsoft.com/office/drawing/2014/main" id="{6D25BD91-38C9-4431-9225-B8A72DCFCA24}"/>
              </a:ext>
            </a:extLst>
          </p:cNvPr>
          <p:cNvSpPr txBox="1"/>
          <p:nvPr/>
        </p:nvSpPr>
        <p:spPr>
          <a:xfrm>
            <a:off x="2158017" y="3186160"/>
            <a:ext cx="4650927" cy="1323439"/>
          </a:xfrm>
          <a:prstGeom prst="rect">
            <a:avLst/>
          </a:prstGeom>
          <a:noFill/>
        </p:spPr>
        <p:txBody>
          <a:bodyPr wrap="square" rtlCol="0">
            <a:spAutoFit/>
          </a:bodyPr>
          <a:lstStyle/>
          <a:p>
            <a:r>
              <a:rPr lang="en-US" sz="1600" b="1" dirty="0">
                <a:solidFill>
                  <a:srgbClr val="0070C0"/>
                </a:solidFill>
              </a:rPr>
              <a:t>MULTI-PARTY BUSINESS PROCESSES</a:t>
            </a:r>
          </a:p>
          <a:p>
            <a:r>
              <a:rPr lang="en-US" sz="1600" dirty="0"/>
              <a:t>Method of maintaining transparency logs during multi-party computing (e.g., protection from unintended data manipulation)</a:t>
            </a:r>
          </a:p>
        </p:txBody>
      </p:sp>
      <p:sp>
        <p:nvSpPr>
          <p:cNvPr id="13" name="TextBox 12">
            <a:extLst>
              <a:ext uri="{FF2B5EF4-FFF2-40B4-BE49-F238E27FC236}">
                <a16:creationId xmlns:a16="http://schemas.microsoft.com/office/drawing/2014/main" id="{A44F6F4C-813D-4DFF-8C94-46AF23147810}"/>
              </a:ext>
            </a:extLst>
          </p:cNvPr>
          <p:cNvSpPr txBox="1"/>
          <p:nvPr/>
        </p:nvSpPr>
        <p:spPr>
          <a:xfrm>
            <a:off x="2124951" y="4754504"/>
            <a:ext cx="4650927" cy="1077218"/>
          </a:xfrm>
          <a:prstGeom prst="rect">
            <a:avLst/>
          </a:prstGeom>
          <a:noFill/>
        </p:spPr>
        <p:txBody>
          <a:bodyPr wrap="square" rtlCol="0">
            <a:spAutoFit/>
          </a:bodyPr>
          <a:lstStyle/>
          <a:p>
            <a:r>
              <a:rPr lang="en-US" sz="1600" b="1" dirty="0">
                <a:solidFill>
                  <a:srgbClr val="0070C0"/>
                </a:solidFill>
              </a:rPr>
              <a:t>TRUSTED DATA STORE</a:t>
            </a:r>
          </a:p>
          <a:p>
            <a:r>
              <a:rPr lang="en-US" sz="1600" dirty="0"/>
              <a:t>Unstructured, important identifiers for sensitive data can be stored immutably with high security and integrity guarantees</a:t>
            </a:r>
          </a:p>
        </p:txBody>
      </p:sp>
      <p:pic>
        <p:nvPicPr>
          <p:cNvPr id="15" name="Picture 14">
            <a:extLst>
              <a:ext uri="{FF2B5EF4-FFF2-40B4-BE49-F238E27FC236}">
                <a16:creationId xmlns:a16="http://schemas.microsoft.com/office/drawing/2014/main" id="{DC03BDF7-B458-4951-9C40-9206F000B1E3}"/>
              </a:ext>
            </a:extLst>
          </p:cNvPr>
          <p:cNvPicPr>
            <a:picLocks noChangeAspect="1"/>
          </p:cNvPicPr>
          <p:nvPr/>
        </p:nvPicPr>
        <p:blipFill>
          <a:blip r:embed="rId6"/>
          <a:stretch>
            <a:fillRect/>
          </a:stretch>
        </p:blipFill>
        <p:spPr>
          <a:xfrm>
            <a:off x="7668485" y="0"/>
            <a:ext cx="4523515" cy="6408312"/>
          </a:xfrm>
          <a:prstGeom prst="rect">
            <a:avLst/>
          </a:prstGeom>
        </p:spPr>
      </p:pic>
    </p:spTree>
    <p:extLst>
      <p:ext uri="{BB962C8B-B14F-4D97-AF65-F5344CB8AC3E}">
        <p14:creationId xmlns:p14="http://schemas.microsoft.com/office/powerpoint/2010/main" val="687908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EAD2A6-7767-4B81-B8F5-ED827CAD94DB}"/>
              </a:ext>
            </a:extLst>
          </p:cNvPr>
          <p:cNvSpPr>
            <a:spLocks noGrp="1"/>
          </p:cNvSpPr>
          <p:nvPr>
            <p:ph type="title"/>
          </p:nvPr>
        </p:nvSpPr>
        <p:spPr>
          <a:xfrm>
            <a:off x="609600" y="2701925"/>
            <a:ext cx="6273800" cy="727075"/>
          </a:xfrm>
        </p:spPr>
        <p:txBody>
          <a:bodyPr>
            <a:normAutofit/>
          </a:bodyPr>
          <a:lstStyle/>
          <a:p>
            <a:r>
              <a:rPr lang="en-US" dirty="0"/>
              <a:t>Azure SQL Database ledger</a:t>
            </a:r>
          </a:p>
        </p:txBody>
      </p:sp>
      <p:pic>
        <p:nvPicPr>
          <p:cNvPr id="15" name="Picture 14">
            <a:extLst>
              <a:ext uri="{FF2B5EF4-FFF2-40B4-BE49-F238E27FC236}">
                <a16:creationId xmlns:a16="http://schemas.microsoft.com/office/drawing/2014/main" id="{DC03BDF7-B458-4951-9C40-9206F000B1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0800" y="482600"/>
            <a:ext cx="4523515" cy="5337747"/>
          </a:xfrm>
          <a:prstGeom prst="rect">
            <a:avLst/>
          </a:prstGeom>
        </p:spPr>
      </p:pic>
    </p:spTree>
    <p:extLst>
      <p:ext uri="{BB962C8B-B14F-4D97-AF65-F5344CB8AC3E}">
        <p14:creationId xmlns:p14="http://schemas.microsoft.com/office/powerpoint/2010/main" val="558581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6FD0-B8FC-465C-BFEA-1E73F944893D}"/>
              </a:ext>
            </a:extLst>
          </p:cNvPr>
          <p:cNvPicPr>
            <a:picLocks noChangeAspect="1"/>
          </p:cNvPicPr>
          <p:nvPr/>
        </p:nvPicPr>
        <p:blipFill>
          <a:blip r:embed="rId2"/>
          <a:stretch>
            <a:fillRect/>
          </a:stretch>
        </p:blipFill>
        <p:spPr>
          <a:xfrm>
            <a:off x="4368801" y="0"/>
            <a:ext cx="7122284" cy="6375400"/>
          </a:xfrm>
          <a:prstGeom prst="rect">
            <a:avLst/>
          </a:prstGeom>
        </p:spPr>
      </p:pic>
      <p:sp>
        <p:nvSpPr>
          <p:cNvPr id="7" name="TextBox 6">
            <a:extLst>
              <a:ext uri="{FF2B5EF4-FFF2-40B4-BE49-F238E27FC236}">
                <a16:creationId xmlns:a16="http://schemas.microsoft.com/office/drawing/2014/main" id="{C2A08DB9-BA52-44A9-A55B-715CA0950579}"/>
              </a:ext>
            </a:extLst>
          </p:cNvPr>
          <p:cNvSpPr txBox="1"/>
          <p:nvPr/>
        </p:nvSpPr>
        <p:spPr>
          <a:xfrm>
            <a:off x="1828800" y="6447631"/>
            <a:ext cx="9753600" cy="379656"/>
          </a:xfrm>
          <a:prstGeom prst="rect">
            <a:avLst/>
          </a:prstGeom>
          <a:noFill/>
        </p:spPr>
        <p:txBody>
          <a:bodyPr wrap="square">
            <a:spAutoFit/>
          </a:bodyPr>
          <a:lstStyle/>
          <a:p>
            <a:r>
              <a:rPr lang="en-US" sz="1867" dirty="0">
                <a:solidFill>
                  <a:schemeClr val="bg1"/>
                </a:solidFill>
              </a:rPr>
              <a:t>https://github.com/mdrakiburrahman/hrapp-on-confidential-cloud</a:t>
            </a:r>
          </a:p>
        </p:txBody>
      </p:sp>
      <p:sp>
        <p:nvSpPr>
          <p:cNvPr id="8" name="TextBox 7">
            <a:extLst>
              <a:ext uri="{FF2B5EF4-FFF2-40B4-BE49-F238E27FC236}">
                <a16:creationId xmlns:a16="http://schemas.microsoft.com/office/drawing/2014/main" id="{DDA4C2F6-FB99-437D-AF80-94460651AC3B}"/>
              </a:ext>
            </a:extLst>
          </p:cNvPr>
          <p:cNvSpPr txBox="1"/>
          <p:nvPr/>
        </p:nvSpPr>
        <p:spPr>
          <a:xfrm>
            <a:off x="406400" y="2018149"/>
            <a:ext cx="3759200" cy="2308324"/>
          </a:xfrm>
          <a:prstGeom prst="rect">
            <a:avLst/>
          </a:prstGeom>
          <a:noFill/>
        </p:spPr>
        <p:txBody>
          <a:bodyPr wrap="square" rtlCol="0">
            <a:spAutoFit/>
          </a:bodyPr>
          <a:lstStyle/>
          <a:p>
            <a:r>
              <a:rPr lang="en-US" sz="2400" dirty="0">
                <a:solidFill>
                  <a:srgbClr val="24292F"/>
                </a:solidFill>
              </a:rPr>
              <a:t>End-to-end Sensitive Web App </a:t>
            </a:r>
          </a:p>
          <a:p>
            <a:endParaRPr lang="en-US" sz="2400" dirty="0">
              <a:solidFill>
                <a:srgbClr val="24292F"/>
              </a:solidFill>
            </a:endParaRPr>
          </a:p>
          <a:p>
            <a:r>
              <a:rPr lang="en-US" sz="2400" dirty="0">
                <a:solidFill>
                  <a:srgbClr val="24292F"/>
                </a:solidFill>
              </a:rPr>
              <a:t>with Azure Confidential Services</a:t>
            </a:r>
          </a:p>
          <a:p>
            <a:endParaRPr lang="en-US" sz="2400" dirty="0"/>
          </a:p>
        </p:txBody>
      </p:sp>
    </p:spTree>
    <p:extLst>
      <p:ext uri="{BB962C8B-B14F-4D97-AF65-F5344CB8AC3E}">
        <p14:creationId xmlns:p14="http://schemas.microsoft.com/office/powerpoint/2010/main" val="2778814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9C0E-C8D5-4020-A4FF-07A9A0B6DE4C}"/>
              </a:ext>
            </a:extLst>
          </p:cNvPr>
          <p:cNvSpPr>
            <a:spLocks noGrp="1"/>
          </p:cNvSpPr>
          <p:nvPr>
            <p:ph type="title"/>
          </p:nvPr>
        </p:nvSpPr>
        <p:spPr/>
        <p:txBody>
          <a:bodyPr/>
          <a:lstStyle/>
          <a:p>
            <a:r>
              <a:rPr lang="en-US" dirty="0"/>
              <a:t>Consensus Mechanisms</a:t>
            </a:r>
          </a:p>
        </p:txBody>
      </p:sp>
      <p:sp>
        <p:nvSpPr>
          <p:cNvPr id="3" name="Footer Placeholder 2">
            <a:extLst>
              <a:ext uri="{FF2B5EF4-FFF2-40B4-BE49-F238E27FC236}">
                <a16:creationId xmlns:a16="http://schemas.microsoft.com/office/drawing/2014/main" id="{ADB3DE4F-C259-40BD-81A8-2038D7D2A4B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C37C719D-8AF4-478D-8641-9EB6F9946977}"/>
              </a:ext>
            </a:extLst>
          </p:cNvPr>
          <p:cNvSpPr>
            <a:spLocks noGrp="1"/>
          </p:cNvSpPr>
          <p:nvPr>
            <p:ph type="sldNum" sz="quarter" idx="4"/>
          </p:nvPr>
        </p:nvSpPr>
        <p:spPr/>
        <p:txBody>
          <a:bodyPr/>
          <a:lstStyle/>
          <a:p>
            <a:fld id="{00F9DAA1-1DF7-43E0-8E29-0CE1148553C7}" type="slidenum">
              <a:rPr lang="en-US" smtClean="0"/>
              <a:pPr/>
              <a:t>59</a:t>
            </a:fld>
            <a:endParaRPr lang="en-US" dirty="0"/>
          </a:p>
        </p:txBody>
      </p:sp>
      <p:sp>
        <p:nvSpPr>
          <p:cNvPr id="5" name="Text Placeholder 4">
            <a:extLst>
              <a:ext uri="{FF2B5EF4-FFF2-40B4-BE49-F238E27FC236}">
                <a16:creationId xmlns:a16="http://schemas.microsoft.com/office/drawing/2014/main" id="{21B31120-A869-4337-94E0-0B8EE4281E39}"/>
              </a:ext>
            </a:extLst>
          </p:cNvPr>
          <p:cNvSpPr>
            <a:spLocks noGrp="1"/>
          </p:cNvSpPr>
          <p:nvPr>
            <p:ph type="body" sz="quarter" idx="10"/>
          </p:nvPr>
        </p:nvSpPr>
        <p:spPr/>
        <p:txBody>
          <a:bodyPr/>
          <a:lstStyle/>
          <a:p>
            <a:r>
              <a:rPr lang="en-US" dirty="0"/>
              <a:t>Proof of Work</a:t>
            </a:r>
          </a:p>
          <a:p>
            <a:r>
              <a:rPr lang="en-US" dirty="0"/>
              <a:t>Proof of Stake</a:t>
            </a:r>
          </a:p>
          <a:p>
            <a:r>
              <a:rPr lang="en-US" dirty="0"/>
              <a:t>Proof of History</a:t>
            </a:r>
          </a:p>
          <a:p>
            <a:r>
              <a:rPr lang="en-US" dirty="0"/>
              <a:t>Proof of Authority</a:t>
            </a:r>
          </a:p>
          <a:p>
            <a:endParaRPr lang="en-US" dirty="0"/>
          </a:p>
        </p:txBody>
      </p:sp>
      <p:sp>
        <p:nvSpPr>
          <p:cNvPr id="6" name="Text Placeholder 5">
            <a:extLst>
              <a:ext uri="{FF2B5EF4-FFF2-40B4-BE49-F238E27FC236}">
                <a16:creationId xmlns:a16="http://schemas.microsoft.com/office/drawing/2014/main" id="{4CE45958-CFE4-4A51-BC77-95C1E9C1E2BC}"/>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555196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7577137" cy="568324"/>
          </a:xfrm>
        </p:spPr>
        <p:txBody>
          <a:bodyPr/>
          <a:lstStyle/>
          <a:p>
            <a:r>
              <a:rPr lang="en-US" dirty="0"/>
              <a:t>Section Overview </a:t>
            </a:r>
          </a:p>
        </p:txBody>
      </p: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dirty="0"/>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6</a:t>
            </a:fld>
            <a:endParaRPr lang="en-US"/>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1828800"/>
            <a:ext cx="7577136" cy="4114800"/>
          </a:xfrm>
        </p:spPr>
        <p:txBody>
          <a:bodyPr>
            <a:normAutofit/>
          </a:bodyPr>
          <a:lstStyle/>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Of block chain</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Of distributed ledger technology (decentralization, consensus,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Smart Contracts</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Motivations for</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Wallet, Key Store, Indexer, Network Nodes, Validators, Peer to Peer Network, </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Tokens (ERC20) &amp; NFT’s (ERC721):  Fungible vs Non-Fungible</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Web3 Stack (and how it relates to Web2) </a:t>
            </a:r>
          </a:p>
          <a:p>
            <a:pPr marL="342900" marR="0" lvl="0" indent="-342900">
              <a:lnSpc>
                <a:spcPct val="107000"/>
              </a:lnSpc>
              <a:spcBef>
                <a:spcPts val="0"/>
              </a:spcBef>
              <a:spcAft>
                <a:spcPts val="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Risks: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rugpools</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contract flaws and misdirection</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Cryptography, Security</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Lab</a:t>
            </a:r>
          </a:p>
        </p:txBody>
      </p:sp>
      <p:sp>
        <p:nvSpPr>
          <p:cNvPr id="36" name="Text Placeholder 19">
            <a:extLst>
              <a:ext uri="{FF2B5EF4-FFF2-40B4-BE49-F238E27FC236}">
                <a16:creationId xmlns:a16="http://schemas.microsoft.com/office/drawing/2014/main" id="{8BB21687-DB37-497C-A24D-C0962804E12A}"/>
              </a:ext>
            </a:extLst>
          </p:cNvPr>
          <p:cNvSpPr>
            <a:spLocks noGrp="1"/>
          </p:cNvSpPr>
          <p:nvPr>
            <p:ph type="body" sz="quarter" idx="16"/>
          </p:nvPr>
        </p:nvSpPr>
        <p:spPr>
          <a:xfrm>
            <a:off x="652462" y="914400"/>
            <a:ext cx="7577137" cy="647700"/>
          </a:xfrm>
        </p:spPr>
        <p:txBody>
          <a:bodyPr>
            <a:normAutofit/>
          </a:bodyPr>
          <a:lstStyle/>
          <a:p>
            <a:r>
              <a:rPr lang="en-US" dirty="0"/>
              <a:t>Fundamentals</a:t>
            </a:r>
          </a:p>
        </p:txBody>
      </p:sp>
    </p:spTree>
    <p:extLst>
      <p:ext uri="{BB962C8B-B14F-4D97-AF65-F5344CB8AC3E}">
        <p14:creationId xmlns:p14="http://schemas.microsoft.com/office/powerpoint/2010/main" val="3537617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C569-8960-4501-BB02-02D0ACFA053C}"/>
              </a:ext>
            </a:extLst>
          </p:cNvPr>
          <p:cNvSpPr>
            <a:spLocks noGrp="1"/>
          </p:cNvSpPr>
          <p:nvPr>
            <p:ph type="title"/>
          </p:nvPr>
        </p:nvSpPr>
        <p:spPr/>
        <p:txBody>
          <a:bodyPr>
            <a:norm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Consensus mechanisms</a:t>
            </a:r>
            <a:endParaRPr lang="en-US" dirty="0"/>
          </a:p>
        </p:txBody>
      </p:sp>
      <p:sp>
        <p:nvSpPr>
          <p:cNvPr id="3" name="Footer Placeholder 2">
            <a:extLst>
              <a:ext uri="{FF2B5EF4-FFF2-40B4-BE49-F238E27FC236}">
                <a16:creationId xmlns:a16="http://schemas.microsoft.com/office/drawing/2014/main" id="{DB5852FD-68B8-4563-B2A6-E3C49EA2FD0D}"/>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757C8D94-D0B9-496B-A32B-85D3E67C3A5F}"/>
              </a:ext>
            </a:extLst>
          </p:cNvPr>
          <p:cNvSpPr>
            <a:spLocks noGrp="1"/>
          </p:cNvSpPr>
          <p:nvPr>
            <p:ph type="sldNum" sz="quarter" idx="4"/>
          </p:nvPr>
        </p:nvSpPr>
        <p:spPr/>
        <p:txBody>
          <a:bodyPr/>
          <a:lstStyle/>
          <a:p>
            <a:fld id="{00F9DAA1-1DF7-43E0-8E29-0CE1148553C7}" type="slidenum">
              <a:rPr lang="en-US" smtClean="0"/>
              <a:pPr/>
              <a:t>60</a:t>
            </a:fld>
            <a:endParaRPr lang="en-US" dirty="0"/>
          </a:p>
        </p:txBody>
      </p:sp>
      <p:graphicFrame>
        <p:nvGraphicFramePr>
          <p:cNvPr id="7" name="Table 7">
            <a:extLst>
              <a:ext uri="{FF2B5EF4-FFF2-40B4-BE49-F238E27FC236}">
                <a16:creationId xmlns:a16="http://schemas.microsoft.com/office/drawing/2014/main" id="{22DA837C-0E61-4485-860C-271D2A316DD2}"/>
              </a:ext>
            </a:extLst>
          </p:cNvPr>
          <p:cNvGraphicFramePr>
            <a:graphicFrameLocks noGrp="1"/>
          </p:cNvGraphicFramePr>
          <p:nvPr/>
        </p:nvGraphicFramePr>
        <p:xfrm>
          <a:off x="652462" y="1261533"/>
          <a:ext cx="8127999" cy="4765040"/>
        </p:xfrm>
        <a:graphic>
          <a:graphicData uri="http://schemas.openxmlformats.org/drawingml/2006/table">
            <a:tbl>
              <a:tblPr firstRow="1" bandRow="1">
                <a:tableStyleId>{5C22544A-7EE6-4342-B048-85BDC9FD1C3A}</a:tableStyleId>
              </a:tblPr>
              <a:tblGrid>
                <a:gridCol w="1765618">
                  <a:extLst>
                    <a:ext uri="{9D8B030D-6E8A-4147-A177-3AD203B41FA5}">
                      <a16:colId xmlns:a16="http://schemas.microsoft.com/office/drawing/2014/main" val="46074940"/>
                    </a:ext>
                  </a:extLst>
                </a:gridCol>
                <a:gridCol w="3095413">
                  <a:extLst>
                    <a:ext uri="{9D8B030D-6E8A-4147-A177-3AD203B41FA5}">
                      <a16:colId xmlns:a16="http://schemas.microsoft.com/office/drawing/2014/main" val="834769559"/>
                    </a:ext>
                  </a:extLst>
                </a:gridCol>
                <a:gridCol w="3266968">
                  <a:extLst>
                    <a:ext uri="{9D8B030D-6E8A-4147-A177-3AD203B41FA5}">
                      <a16:colId xmlns:a16="http://schemas.microsoft.com/office/drawing/2014/main" val="2321529661"/>
                    </a:ext>
                  </a:extLst>
                </a:gridCol>
              </a:tblGrid>
              <a:tr h="370840">
                <a:tc>
                  <a:txBody>
                    <a:bodyPr/>
                    <a:lstStyle/>
                    <a:p>
                      <a:pPr algn="ctr"/>
                      <a:endParaRPr lang="en-US" dirty="0"/>
                    </a:p>
                  </a:txBody>
                  <a:tcPr/>
                </a:tc>
                <a:tc>
                  <a:txBody>
                    <a:bodyPr/>
                    <a:lstStyle/>
                    <a:p>
                      <a:pPr algn="ctr"/>
                      <a:r>
                        <a:rPr lang="en-US" b="1" dirty="0"/>
                        <a:t>Proof of Work</a:t>
                      </a:r>
                    </a:p>
                  </a:txBody>
                  <a:tcPr/>
                </a:tc>
                <a:tc>
                  <a:txBody>
                    <a:bodyPr/>
                    <a:lstStyle/>
                    <a:p>
                      <a:pPr algn="ctr"/>
                      <a:r>
                        <a:rPr lang="en-US" b="1" dirty="0"/>
                        <a:t>Proof of Stake</a:t>
                      </a:r>
                    </a:p>
                  </a:txBody>
                  <a:tcPr/>
                </a:tc>
                <a:extLst>
                  <a:ext uri="{0D108BD9-81ED-4DB2-BD59-A6C34878D82A}">
                    <a16:rowId xmlns:a16="http://schemas.microsoft.com/office/drawing/2014/main" val="1481544876"/>
                  </a:ext>
                </a:extLst>
              </a:tr>
              <a:tr h="370840">
                <a:tc>
                  <a:txBody>
                    <a:bodyPr/>
                    <a:lstStyle/>
                    <a:p>
                      <a:pPr algn="l"/>
                      <a:r>
                        <a:rPr lang="en-US" sz="1400" b="1" dirty="0"/>
                        <a:t>Block creation</a:t>
                      </a:r>
                    </a:p>
                  </a:txBody>
                  <a:tcPr/>
                </a:tc>
                <a:tc>
                  <a:txBody>
                    <a:bodyPr/>
                    <a:lstStyle/>
                    <a:p>
                      <a:pPr algn="l">
                        <a:spcBef>
                          <a:spcPts val="600"/>
                        </a:spcBef>
                        <a:spcAft>
                          <a:spcPts val="600"/>
                        </a:spcAft>
                      </a:pPr>
                      <a:r>
                        <a:rPr lang="en-US" sz="1400" dirty="0"/>
                        <a:t>Done by miners, who compete to create a new block of processed transactions. </a:t>
                      </a:r>
                    </a:p>
                    <a:p>
                      <a:pPr algn="l">
                        <a:spcBef>
                          <a:spcPts val="600"/>
                        </a:spcBef>
                        <a:spcAft>
                          <a:spcPts val="600"/>
                        </a:spcAft>
                      </a:pPr>
                      <a:r>
                        <a:rPr lang="en-US" sz="1400" dirty="0"/>
                        <a:t>The competition is defined by a complex math puzzle.</a:t>
                      </a:r>
                    </a:p>
                    <a:p>
                      <a:pPr algn="l">
                        <a:spcBef>
                          <a:spcPts val="600"/>
                        </a:spcBef>
                        <a:spcAft>
                          <a:spcPts val="600"/>
                        </a:spcAft>
                      </a:pPr>
                      <a:r>
                        <a:rPr lang="en-US" sz="1400" dirty="0"/>
                        <a:t>The winner gets to link the new block to the previous block in the chain.</a:t>
                      </a:r>
                    </a:p>
                  </a:txBody>
                  <a:tcPr anchor="ctr"/>
                </a:tc>
                <a:tc>
                  <a:txBody>
                    <a:bodyPr/>
                    <a:lstStyle/>
                    <a:p>
                      <a:pPr algn="l"/>
                      <a:r>
                        <a:rPr lang="en-US" sz="1400" dirty="0"/>
                        <a:t>Done by validators who have staked coins to participate in the system.</a:t>
                      </a:r>
                    </a:p>
                    <a:p>
                      <a:pPr algn="l"/>
                      <a:endParaRPr lang="en-US" sz="1400" dirty="0"/>
                    </a:p>
                    <a:p>
                      <a:pPr algn="l"/>
                      <a:r>
                        <a:rPr lang="en-US" sz="1400" dirty="0"/>
                        <a:t>One validator is chosen randomly (with proportionality) the create the new block and earn the reward.</a:t>
                      </a:r>
                    </a:p>
                    <a:p>
                      <a:pPr algn="l"/>
                      <a:endParaRPr lang="en-US" sz="1400" dirty="0"/>
                    </a:p>
                    <a:p>
                      <a:pPr algn="l"/>
                      <a:r>
                        <a:rPr lang="en-US" sz="1400" dirty="0"/>
                        <a:t>Intense computational work is replaced by a stake in the network.</a:t>
                      </a:r>
                    </a:p>
                  </a:txBody>
                  <a:tcPr anchor="ctr"/>
                </a:tc>
                <a:extLst>
                  <a:ext uri="{0D108BD9-81ED-4DB2-BD59-A6C34878D82A}">
                    <a16:rowId xmlns:a16="http://schemas.microsoft.com/office/drawing/2014/main" val="689997794"/>
                  </a:ext>
                </a:extLst>
              </a:tr>
              <a:tr h="370840">
                <a:tc>
                  <a:txBody>
                    <a:bodyPr/>
                    <a:lstStyle/>
                    <a:p>
                      <a:pPr algn="l"/>
                      <a:r>
                        <a:rPr lang="en-US" sz="1400" b="1" dirty="0"/>
                        <a:t>Security</a:t>
                      </a:r>
                    </a:p>
                  </a:txBody>
                  <a:tcPr/>
                </a:tc>
                <a:tc>
                  <a:txBody>
                    <a:bodyPr/>
                    <a:lstStyle/>
                    <a:p>
                      <a:pPr algn="l"/>
                      <a:r>
                        <a:rPr lang="en-US" sz="1400" dirty="0"/>
                        <a:t>51% of the network’s computing power is required to defraud the chain.</a:t>
                      </a:r>
                    </a:p>
                    <a:p>
                      <a:pPr algn="l"/>
                      <a:endParaRPr lang="en-US" sz="1400" dirty="0"/>
                    </a:p>
                    <a:p>
                      <a:pPr algn="l"/>
                      <a:r>
                        <a:rPr lang="en-US" sz="1400" dirty="0"/>
                        <a:t>Defrauding is practically unfeasible due to negative ROI.</a:t>
                      </a:r>
                    </a:p>
                  </a:txBody>
                  <a:tcPr anchor="ctr"/>
                </a:tc>
                <a:tc>
                  <a:txBody>
                    <a:bodyPr/>
                    <a:lstStyle/>
                    <a:p>
                      <a:pPr algn="l"/>
                      <a:r>
                        <a:rPr lang="en-US" sz="1400" dirty="0"/>
                        <a:t>51% of the total staked coins is required to defraud the chain.</a:t>
                      </a:r>
                    </a:p>
                    <a:p>
                      <a:pPr algn="l"/>
                      <a:endParaRPr lang="en-US" sz="1400" dirty="0"/>
                    </a:p>
                    <a:p>
                      <a:pPr algn="l"/>
                      <a:r>
                        <a:rPr lang="en-US" sz="1400" dirty="0"/>
                        <a:t>Defrauding is practically unfeasible due to the cost of stake.</a:t>
                      </a:r>
                    </a:p>
                  </a:txBody>
                  <a:tcPr anchor="ctr"/>
                </a:tc>
                <a:extLst>
                  <a:ext uri="{0D108BD9-81ED-4DB2-BD59-A6C34878D82A}">
                    <a16:rowId xmlns:a16="http://schemas.microsoft.com/office/drawing/2014/main" val="2334547647"/>
                  </a:ext>
                </a:extLst>
              </a:tr>
              <a:tr h="370840">
                <a:tc>
                  <a:txBody>
                    <a:bodyPr/>
                    <a:lstStyle/>
                    <a:p>
                      <a:pPr algn="l"/>
                      <a:r>
                        <a:rPr lang="en-US" sz="1400" b="1" dirty="0"/>
                        <a:t>Example chain</a:t>
                      </a:r>
                    </a:p>
                  </a:txBody>
                  <a:tcPr anchor="ctr"/>
                </a:tc>
                <a:tc>
                  <a:txBody>
                    <a:bodyPr/>
                    <a:lstStyle/>
                    <a:p>
                      <a:pPr marL="0" indent="0" algn="l">
                        <a:buNone/>
                      </a:pPr>
                      <a:r>
                        <a:rPr lang="en-US" sz="1400" dirty="0"/>
                        <a:t>Bitcoin, Ethereum</a:t>
                      </a:r>
                    </a:p>
                  </a:txBody>
                  <a:tcPr anchor="ctr"/>
                </a:tc>
                <a:tc>
                  <a:txBody>
                    <a:bodyPr/>
                    <a:lstStyle/>
                    <a:p>
                      <a:pPr marL="0" indent="0" algn="l">
                        <a:buNone/>
                      </a:pPr>
                      <a:r>
                        <a:rPr lang="en-US" sz="1400" dirty="0"/>
                        <a:t>Ethereum</a:t>
                      </a:r>
                    </a:p>
                  </a:txBody>
                  <a:tcPr anchor="ctr"/>
                </a:tc>
                <a:extLst>
                  <a:ext uri="{0D108BD9-81ED-4DB2-BD59-A6C34878D82A}">
                    <a16:rowId xmlns:a16="http://schemas.microsoft.com/office/drawing/2014/main" val="4142920084"/>
                  </a:ext>
                </a:extLst>
              </a:tr>
            </a:tbl>
          </a:graphicData>
        </a:graphic>
      </p:graphicFrame>
      <p:cxnSp>
        <p:nvCxnSpPr>
          <p:cNvPr id="6" name="Straight Arrow Connector 5">
            <a:extLst>
              <a:ext uri="{FF2B5EF4-FFF2-40B4-BE49-F238E27FC236}">
                <a16:creationId xmlns:a16="http://schemas.microsoft.com/office/drawing/2014/main" id="{5F8443A0-FAAB-4643-8DDF-A54A936A0394}"/>
              </a:ext>
            </a:extLst>
          </p:cNvPr>
          <p:cNvCxnSpPr/>
          <p:nvPr/>
        </p:nvCxnSpPr>
        <p:spPr>
          <a:xfrm>
            <a:off x="4341707" y="5831840"/>
            <a:ext cx="12259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025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C569-8960-4501-BB02-02D0ACFA053C}"/>
              </a:ext>
            </a:extLst>
          </p:cNvPr>
          <p:cNvSpPr>
            <a:spLocks noGrp="1"/>
          </p:cNvSpPr>
          <p:nvPr>
            <p:ph type="title"/>
          </p:nvPr>
        </p:nvSpPr>
        <p:spPr/>
        <p:txBody>
          <a:bodyPr>
            <a:norm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Other c</a:t>
            </a:r>
            <a:r>
              <a:rPr lang="en-US" sz="3200" dirty="0">
                <a:effectLst/>
                <a:latin typeface="Calibri" panose="020F0502020204030204" pitchFamily="34" charset="0"/>
                <a:ea typeface="Calibri" panose="020F0502020204030204" pitchFamily="34" charset="0"/>
                <a:cs typeface="Times New Roman" panose="02020603050405020304" pitchFamily="18" charset="0"/>
              </a:rPr>
              <a:t>onsensus mechanisms</a:t>
            </a:r>
            <a:endParaRPr lang="en-US" dirty="0"/>
          </a:p>
        </p:txBody>
      </p:sp>
      <p:sp>
        <p:nvSpPr>
          <p:cNvPr id="3" name="Footer Placeholder 2">
            <a:extLst>
              <a:ext uri="{FF2B5EF4-FFF2-40B4-BE49-F238E27FC236}">
                <a16:creationId xmlns:a16="http://schemas.microsoft.com/office/drawing/2014/main" id="{DB5852FD-68B8-4563-B2A6-E3C49EA2FD0D}"/>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757C8D94-D0B9-496B-A32B-85D3E67C3A5F}"/>
              </a:ext>
            </a:extLst>
          </p:cNvPr>
          <p:cNvSpPr>
            <a:spLocks noGrp="1"/>
          </p:cNvSpPr>
          <p:nvPr>
            <p:ph type="sldNum" sz="quarter" idx="4"/>
          </p:nvPr>
        </p:nvSpPr>
        <p:spPr/>
        <p:txBody>
          <a:bodyPr/>
          <a:lstStyle/>
          <a:p>
            <a:fld id="{00F9DAA1-1DF7-43E0-8E29-0CE1148553C7}" type="slidenum">
              <a:rPr lang="en-US" smtClean="0"/>
              <a:pPr/>
              <a:t>61</a:t>
            </a:fld>
            <a:endParaRPr lang="en-US" dirty="0"/>
          </a:p>
        </p:txBody>
      </p:sp>
      <p:graphicFrame>
        <p:nvGraphicFramePr>
          <p:cNvPr id="7" name="Table 7">
            <a:extLst>
              <a:ext uri="{FF2B5EF4-FFF2-40B4-BE49-F238E27FC236}">
                <a16:creationId xmlns:a16="http://schemas.microsoft.com/office/drawing/2014/main" id="{22DA837C-0E61-4485-860C-271D2A316DD2}"/>
              </a:ext>
            </a:extLst>
          </p:cNvPr>
          <p:cNvGraphicFramePr>
            <a:graphicFrameLocks noGrp="1"/>
          </p:cNvGraphicFramePr>
          <p:nvPr/>
        </p:nvGraphicFramePr>
        <p:xfrm>
          <a:off x="652462" y="1261533"/>
          <a:ext cx="8127999" cy="4978400"/>
        </p:xfrm>
        <a:graphic>
          <a:graphicData uri="http://schemas.openxmlformats.org/drawingml/2006/table">
            <a:tbl>
              <a:tblPr firstRow="1" bandRow="1">
                <a:tableStyleId>{5C22544A-7EE6-4342-B048-85BDC9FD1C3A}</a:tableStyleId>
              </a:tblPr>
              <a:tblGrid>
                <a:gridCol w="1765618">
                  <a:extLst>
                    <a:ext uri="{9D8B030D-6E8A-4147-A177-3AD203B41FA5}">
                      <a16:colId xmlns:a16="http://schemas.microsoft.com/office/drawing/2014/main" val="46074940"/>
                    </a:ext>
                  </a:extLst>
                </a:gridCol>
                <a:gridCol w="3095413">
                  <a:extLst>
                    <a:ext uri="{9D8B030D-6E8A-4147-A177-3AD203B41FA5}">
                      <a16:colId xmlns:a16="http://schemas.microsoft.com/office/drawing/2014/main" val="834769559"/>
                    </a:ext>
                  </a:extLst>
                </a:gridCol>
                <a:gridCol w="3266968">
                  <a:extLst>
                    <a:ext uri="{9D8B030D-6E8A-4147-A177-3AD203B41FA5}">
                      <a16:colId xmlns:a16="http://schemas.microsoft.com/office/drawing/2014/main" val="2321529661"/>
                    </a:ext>
                  </a:extLst>
                </a:gridCol>
              </a:tblGrid>
              <a:tr h="370840">
                <a:tc>
                  <a:txBody>
                    <a:bodyPr/>
                    <a:lstStyle/>
                    <a:p>
                      <a:pPr algn="ctr"/>
                      <a:endParaRPr lang="en-US" dirty="0"/>
                    </a:p>
                  </a:txBody>
                  <a:tcPr/>
                </a:tc>
                <a:tc>
                  <a:txBody>
                    <a:bodyPr/>
                    <a:lstStyle/>
                    <a:p>
                      <a:pPr algn="ctr"/>
                      <a:r>
                        <a:rPr lang="en-US" b="1" dirty="0"/>
                        <a:t>Proof of History</a:t>
                      </a:r>
                    </a:p>
                  </a:txBody>
                  <a:tcPr/>
                </a:tc>
                <a:tc>
                  <a:txBody>
                    <a:bodyPr/>
                    <a:lstStyle/>
                    <a:p>
                      <a:pPr algn="ctr"/>
                      <a:r>
                        <a:rPr lang="en-US" b="1" dirty="0"/>
                        <a:t>Proof of Authority</a:t>
                      </a:r>
                    </a:p>
                  </a:txBody>
                  <a:tcPr/>
                </a:tc>
                <a:extLst>
                  <a:ext uri="{0D108BD9-81ED-4DB2-BD59-A6C34878D82A}">
                    <a16:rowId xmlns:a16="http://schemas.microsoft.com/office/drawing/2014/main" val="1481544876"/>
                  </a:ext>
                </a:extLst>
              </a:tr>
              <a:tr h="370840">
                <a:tc>
                  <a:txBody>
                    <a:bodyPr/>
                    <a:lstStyle/>
                    <a:p>
                      <a:pPr algn="l"/>
                      <a:r>
                        <a:rPr lang="en-US" sz="1400" b="1" dirty="0"/>
                        <a:t>Block creation</a:t>
                      </a:r>
                    </a:p>
                  </a:txBody>
                  <a:tcPr/>
                </a:tc>
                <a:tc>
                  <a:txBody>
                    <a:bodyPr/>
                    <a:lstStyle/>
                    <a:p>
                      <a:pPr algn="l">
                        <a:spcBef>
                          <a:spcPts val="600"/>
                        </a:spcBef>
                        <a:spcAft>
                          <a:spcPts val="600"/>
                        </a:spcAft>
                      </a:pPr>
                      <a:r>
                        <a:rPr lang="en-US" sz="1400" dirty="0"/>
                        <a:t>Chains messages together by providing  a cryptographic proof of the relative order and time of each message in the historical record.</a:t>
                      </a:r>
                    </a:p>
                    <a:p>
                      <a:pPr algn="l">
                        <a:spcBef>
                          <a:spcPts val="600"/>
                        </a:spcBef>
                        <a:spcAft>
                          <a:spcPts val="600"/>
                        </a:spcAft>
                      </a:pPr>
                      <a:r>
                        <a:rPr lang="en-US" sz="1400" dirty="0"/>
                        <a:t>The proof uses a verifiable delay function (VDF) to hash incoming events and also notes when events occurred. When other nodes look at the sequence of hashes, they can immediately tell the order in which events occurred without having to validate time with other nodes.</a:t>
                      </a:r>
                    </a:p>
                  </a:txBody>
                  <a:tcPr anchor="ctr"/>
                </a:tc>
                <a:tc>
                  <a:txBody>
                    <a:bodyPr/>
                    <a:lstStyle/>
                    <a:p>
                      <a:pPr algn="l"/>
                      <a:r>
                        <a:rPr lang="en-US" sz="1400" dirty="0"/>
                        <a:t>Leverages the value of identities, which means that block validators are not staking coins but their own reputation instead.</a:t>
                      </a:r>
                    </a:p>
                    <a:p>
                      <a:pPr algn="l"/>
                      <a:endParaRPr lang="en-US" sz="1400" dirty="0"/>
                    </a:p>
                    <a:p>
                      <a:pPr algn="l"/>
                      <a:r>
                        <a:rPr lang="en-US" sz="1400" dirty="0"/>
                        <a:t>The model relies on a limited number of block validators and this is what makes it a highly scalable system. Blocks and transactions are verified by pre-approved participants, who act as moderators of the system.</a:t>
                      </a:r>
                    </a:p>
                    <a:p>
                      <a:pPr algn="l"/>
                      <a:endParaRPr lang="en-US" sz="1400" dirty="0"/>
                    </a:p>
                    <a:p>
                      <a:pPr algn="l"/>
                      <a:r>
                        <a:rPr lang="en-US" sz="1400" dirty="0"/>
                        <a:t>Does not require native currency (e.g., gas), since there is no mining.</a:t>
                      </a:r>
                    </a:p>
                  </a:txBody>
                  <a:tcPr anchor="ctr"/>
                </a:tc>
                <a:extLst>
                  <a:ext uri="{0D108BD9-81ED-4DB2-BD59-A6C34878D82A}">
                    <a16:rowId xmlns:a16="http://schemas.microsoft.com/office/drawing/2014/main" val="689997794"/>
                  </a:ext>
                </a:extLst>
              </a:tr>
              <a:tr h="370840">
                <a:tc>
                  <a:txBody>
                    <a:bodyPr/>
                    <a:lstStyle/>
                    <a:p>
                      <a:pPr algn="l"/>
                      <a:r>
                        <a:rPr lang="en-US" sz="1400" b="1" dirty="0"/>
                        <a:t>Security</a:t>
                      </a:r>
                    </a:p>
                  </a:txBody>
                  <a:tcPr/>
                </a:tc>
                <a:tc>
                  <a:txBody>
                    <a:bodyPr/>
                    <a:lstStyle/>
                    <a:p>
                      <a:pPr algn="l"/>
                      <a:r>
                        <a:rPr lang="en-US" sz="1400" dirty="0"/>
                        <a:t>Centralization concerns</a:t>
                      </a:r>
                    </a:p>
                  </a:txBody>
                  <a:tcPr anchor="ctr"/>
                </a:tc>
                <a:tc>
                  <a:txBody>
                    <a:bodyPr/>
                    <a:lstStyle/>
                    <a:p>
                      <a:pPr algn="l"/>
                      <a:r>
                        <a:rPr lang="en-US" sz="1400" dirty="0"/>
                        <a:t>Possibility of influencing public known validators to act dishonestly</a:t>
                      </a:r>
                    </a:p>
                  </a:txBody>
                  <a:tcPr anchor="ctr"/>
                </a:tc>
                <a:extLst>
                  <a:ext uri="{0D108BD9-81ED-4DB2-BD59-A6C34878D82A}">
                    <a16:rowId xmlns:a16="http://schemas.microsoft.com/office/drawing/2014/main" val="2334547647"/>
                  </a:ext>
                </a:extLst>
              </a:tr>
              <a:tr h="370840">
                <a:tc>
                  <a:txBody>
                    <a:bodyPr/>
                    <a:lstStyle/>
                    <a:p>
                      <a:pPr algn="l"/>
                      <a:r>
                        <a:rPr lang="en-US" sz="1400" b="1" dirty="0"/>
                        <a:t>Example chain</a:t>
                      </a:r>
                    </a:p>
                  </a:txBody>
                  <a:tcPr anchor="ctr"/>
                </a:tc>
                <a:tc>
                  <a:txBody>
                    <a:bodyPr/>
                    <a:lstStyle/>
                    <a:p>
                      <a:pPr marL="0" indent="0" algn="l">
                        <a:buNone/>
                      </a:pPr>
                      <a:r>
                        <a:rPr lang="en-US" sz="1400" dirty="0"/>
                        <a:t>Solana</a:t>
                      </a:r>
                    </a:p>
                  </a:txBody>
                  <a:tcPr anchor="ctr"/>
                </a:tc>
                <a:tc>
                  <a:txBody>
                    <a:bodyPr/>
                    <a:lstStyle/>
                    <a:p>
                      <a:pPr marL="0" indent="0" algn="l">
                        <a:buNone/>
                      </a:pPr>
                      <a:r>
                        <a:rPr lang="en-US" sz="1400" dirty="0"/>
                        <a:t>Microsoft Azure</a:t>
                      </a:r>
                    </a:p>
                  </a:txBody>
                  <a:tcPr anchor="ctr"/>
                </a:tc>
                <a:extLst>
                  <a:ext uri="{0D108BD9-81ED-4DB2-BD59-A6C34878D82A}">
                    <a16:rowId xmlns:a16="http://schemas.microsoft.com/office/drawing/2014/main" val="4142920084"/>
                  </a:ext>
                </a:extLst>
              </a:tr>
            </a:tbl>
          </a:graphicData>
        </a:graphic>
      </p:graphicFrame>
    </p:spTree>
    <p:extLst>
      <p:ext uri="{BB962C8B-B14F-4D97-AF65-F5344CB8AC3E}">
        <p14:creationId xmlns:p14="http://schemas.microsoft.com/office/powerpoint/2010/main" val="2315874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C569-8960-4501-BB02-02D0ACFA053C}"/>
              </a:ext>
            </a:extLst>
          </p:cNvPr>
          <p:cNvSpPr>
            <a:spLocks noGrp="1"/>
          </p:cNvSpPr>
          <p:nvPr>
            <p:ph type="title"/>
          </p:nvPr>
        </p:nvSpPr>
        <p:spPr/>
        <p:txBody>
          <a:bodyPr>
            <a:normAutofit fontScale="90000"/>
          </a:bodyPr>
          <a:lstStyle/>
          <a:p>
            <a:r>
              <a:rPr lang="en-US" dirty="0"/>
              <a:t>Consensus mechanisms by public blockchains</a:t>
            </a:r>
          </a:p>
        </p:txBody>
      </p:sp>
      <p:sp>
        <p:nvSpPr>
          <p:cNvPr id="3" name="Footer Placeholder 2">
            <a:extLst>
              <a:ext uri="{FF2B5EF4-FFF2-40B4-BE49-F238E27FC236}">
                <a16:creationId xmlns:a16="http://schemas.microsoft.com/office/drawing/2014/main" id="{DB5852FD-68B8-4563-B2A6-E3C49EA2FD0D}"/>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757C8D94-D0B9-496B-A32B-85D3E67C3A5F}"/>
              </a:ext>
            </a:extLst>
          </p:cNvPr>
          <p:cNvSpPr>
            <a:spLocks noGrp="1"/>
          </p:cNvSpPr>
          <p:nvPr>
            <p:ph type="sldNum" sz="quarter" idx="4"/>
          </p:nvPr>
        </p:nvSpPr>
        <p:spPr/>
        <p:txBody>
          <a:bodyPr/>
          <a:lstStyle/>
          <a:p>
            <a:fld id="{00F9DAA1-1DF7-43E0-8E29-0CE1148553C7}" type="slidenum">
              <a:rPr lang="en-US" smtClean="0"/>
              <a:pPr/>
              <a:t>62</a:t>
            </a:fld>
            <a:endParaRPr lang="en-US" dirty="0"/>
          </a:p>
        </p:txBody>
      </p:sp>
      <p:graphicFrame>
        <p:nvGraphicFramePr>
          <p:cNvPr id="7" name="Table 7">
            <a:extLst>
              <a:ext uri="{FF2B5EF4-FFF2-40B4-BE49-F238E27FC236}">
                <a16:creationId xmlns:a16="http://schemas.microsoft.com/office/drawing/2014/main" id="{22DA837C-0E61-4485-860C-271D2A316DD2}"/>
              </a:ext>
            </a:extLst>
          </p:cNvPr>
          <p:cNvGraphicFramePr>
            <a:graphicFrameLocks noGrp="1"/>
          </p:cNvGraphicFramePr>
          <p:nvPr/>
        </p:nvGraphicFramePr>
        <p:xfrm>
          <a:off x="1259839" y="1871980"/>
          <a:ext cx="6362381" cy="3835400"/>
        </p:xfrm>
        <a:graphic>
          <a:graphicData uri="http://schemas.openxmlformats.org/drawingml/2006/table">
            <a:tbl>
              <a:tblPr firstRow="1" bandRow="1">
                <a:tableStyleId>{5C22544A-7EE6-4342-B048-85BDC9FD1C3A}</a:tableStyleId>
              </a:tblPr>
              <a:tblGrid>
                <a:gridCol w="3095413">
                  <a:extLst>
                    <a:ext uri="{9D8B030D-6E8A-4147-A177-3AD203B41FA5}">
                      <a16:colId xmlns:a16="http://schemas.microsoft.com/office/drawing/2014/main" val="834769559"/>
                    </a:ext>
                  </a:extLst>
                </a:gridCol>
                <a:gridCol w="3266968">
                  <a:extLst>
                    <a:ext uri="{9D8B030D-6E8A-4147-A177-3AD203B41FA5}">
                      <a16:colId xmlns:a16="http://schemas.microsoft.com/office/drawing/2014/main" val="2321529661"/>
                    </a:ext>
                  </a:extLst>
                </a:gridCol>
              </a:tblGrid>
              <a:tr h="370840">
                <a:tc>
                  <a:txBody>
                    <a:bodyPr/>
                    <a:lstStyle/>
                    <a:p>
                      <a:pPr algn="ctr"/>
                      <a:r>
                        <a:rPr lang="en-US" b="1" dirty="0"/>
                        <a:t>Blockchain</a:t>
                      </a:r>
                    </a:p>
                  </a:txBody>
                  <a:tcPr/>
                </a:tc>
                <a:tc>
                  <a:txBody>
                    <a:bodyPr/>
                    <a:lstStyle/>
                    <a:p>
                      <a:pPr algn="ctr"/>
                      <a:r>
                        <a:rPr lang="en-US" b="1" dirty="0"/>
                        <a:t>Consensus mechanism</a:t>
                      </a:r>
                    </a:p>
                  </a:txBody>
                  <a:tcPr/>
                </a:tc>
                <a:extLst>
                  <a:ext uri="{0D108BD9-81ED-4DB2-BD59-A6C34878D82A}">
                    <a16:rowId xmlns:a16="http://schemas.microsoft.com/office/drawing/2014/main" val="1481544876"/>
                  </a:ext>
                </a:extLst>
              </a:tr>
              <a:tr h="370840">
                <a:tc>
                  <a:txBody>
                    <a:bodyPr/>
                    <a:lstStyle/>
                    <a:p>
                      <a:pPr algn="l">
                        <a:spcBef>
                          <a:spcPts val="600"/>
                        </a:spcBef>
                        <a:spcAft>
                          <a:spcPts val="600"/>
                        </a:spcAft>
                      </a:pPr>
                      <a:r>
                        <a:rPr lang="en-US" sz="1400" dirty="0"/>
                        <a:t>Bitcoin</a:t>
                      </a:r>
                    </a:p>
                  </a:txBody>
                  <a:tcPr anchor="ctr"/>
                </a:tc>
                <a:tc>
                  <a:txBody>
                    <a:bodyPr/>
                    <a:lstStyle/>
                    <a:p>
                      <a:pPr algn="l"/>
                      <a:r>
                        <a:rPr lang="en-US" sz="1400" dirty="0"/>
                        <a:t>Proof-of-Work</a:t>
                      </a:r>
                    </a:p>
                  </a:txBody>
                  <a:tcPr anchor="ctr"/>
                </a:tc>
                <a:extLst>
                  <a:ext uri="{0D108BD9-81ED-4DB2-BD59-A6C34878D82A}">
                    <a16:rowId xmlns:a16="http://schemas.microsoft.com/office/drawing/2014/main" val="689997794"/>
                  </a:ext>
                </a:extLst>
              </a:tr>
              <a:tr h="370840">
                <a:tc>
                  <a:txBody>
                    <a:bodyPr/>
                    <a:lstStyle/>
                    <a:p>
                      <a:pPr algn="l"/>
                      <a:r>
                        <a:rPr lang="en-US" sz="1400" dirty="0"/>
                        <a:t>Ethereum</a:t>
                      </a:r>
                    </a:p>
                  </a:txBody>
                  <a:tcPr anchor="ctr"/>
                </a:tc>
                <a:tc>
                  <a:txBody>
                    <a:bodyPr/>
                    <a:lstStyle/>
                    <a:p>
                      <a:pPr algn="l"/>
                      <a:r>
                        <a:rPr lang="en-US" sz="1400" dirty="0"/>
                        <a:t>Proof-of-Work, transitions to Proof-of-Stake</a:t>
                      </a:r>
                    </a:p>
                  </a:txBody>
                  <a:tcPr anchor="ctr"/>
                </a:tc>
                <a:extLst>
                  <a:ext uri="{0D108BD9-81ED-4DB2-BD59-A6C34878D82A}">
                    <a16:rowId xmlns:a16="http://schemas.microsoft.com/office/drawing/2014/main" val="2334547647"/>
                  </a:ext>
                </a:extLst>
              </a:tr>
              <a:tr h="370840">
                <a:tc>
                  <a:txBody>
                    <a:bodyPr/>
                    <a:lstStyle/>
                    <a:p>
                      <a:pPr marL="0" indent="0" algn="l">
                        <a:buNone/>
                      </a:pPr>
                      <a:r>
                        <a:rPr lang="en-US" sz="1400" dirty="0"/>
                        <a:t>Solana</a:t>
                      </a:r>
                    </a:p>
                  </a:txBody>
                  <a:tcPr anchor="ctr"/>
                </a:tc>
                <a:tc>
                  <a:txBody>
                    <a:bodyPr/>
                    <a:lstStyle/>
                    <a:p>
                      <a:pPr marL="0" indent="0" algn="l">
                        <a:buNone/>
                      </a:pPr>
                      <a:r>
                        <a:rPr lang="en-US" sz="1400" dirty="0"/>
                        <a:t>Proof-of-History</a:t>
                      </a:r>
                    </a:p>
                  </a:txBody>
                  <a:tcPr anchor="ctr"/>
                </a:tc>
                <a:extLst>
                  <a:ext uri="{0D108BD9-81ED-4DB2-BD59-A6C34878D82A}">
                    <a16:rowId xmlns:a16="http://schemas.microsoft.com/office/drawing/2014/main" val="4142920084"/>
                  </a:ext>
                </a:extLst>
              </a:tr>
              <a:tr h="370840">
                <a:tc>
                  <a:txBody>
                    <a:bodyPr/>
                    <a:lstStyle/>
                    <a:p>
                      <a:r>
                        <a:rPr lang="en-US" sz="1400" dirty="0" err="1"/>
                        <a:t>Cardano</a:t>
                      </a:r>
                      <a:endParaRPr lang="en-US" sz="1400" dirty="0"/>
                    </a:p>
                  </a:txBody>
                  <a:tcPr anchor="ctr"/>
                </a:tc>
                <a:tc>
                  <a:txBody>
                    <a:bodyPr/>
                    <a:lstStyle/>
                    <a:p>
                      <a:pPr marL="0" indent="0" algn="l">
                        <a:buNone/>
                      </a:pPr>
                      <a:r>
                        <a:rPr lang="en-US" sz="1400" dirty="0"/>
                        <a:t>Proof-of-Stake (Ouroboros)</a:t>
                      </a:r>
                    </a:p>
                  </a:txBody>
                  <a:tcPr anchor="ctr"/>
                </a:tc>
                <a:extLst>
                  <a:ext uri="{0D108BD9-81ED-4DB2-BD59-A6C34878D82A}">
                    <a16:rowId xmlns:a16="http://schemas.microsoft.com/office/drawing/2014/main" val="93832226"/>
                  </a:ext>
                </a:extLst>
              </a:tr>
              <a:tr h="370840">
                <a:tc>
                  <a:txBody>
                    <a:bodyPr/>
                    <a:lstStyle/>
                    <a:p>
                      <a:r>
                        <a:rPr lang="en-US" sz="1400" dirty="0"/>
                        <a:t>Avalanche</a:t>
                      </a:r>
                    </a:p>
                  </a:txBody>
                  <a:tcPr anchor="ctr"/>
                </a:tc>
                <a:tc>
                  <a:txBody>
                    <a:bodyPr/>
                    <a:lstStyle/>
                    <a:p>
                      <a:pPr marL="0" indent="0" algn="l">
                        <a:buNone/>
                      </a:pPr>
                      <a:r>
                        <a:rPr lang="en-US" sz="1400" dirty="0"/>
                        <a:t>Voting (</a:t>
                      </a:r>
                      <a:r>
                        <a:rPr lang="en-US" sz="1400"/>
                        <a:t>Avalanche consensus)</a:t>
                      </a:r>
                      <a:endParaRPr lang="en-US" sz="1400" dirty="0"/>
                    </a:p>
                  </a:txBody>
                  <a:tcPr anchor="ctr"/>
                </a:tc>
                <a:extLst>
                  <a:ext uri="{0D108BD9-81ED-4DB2-BD59-A6C34878D82A}">
                    <a16:rowId xmlns:a16="http://schemas.microsoft.com/office/drawing/2014/main" val="3592610460"/>
                  </a:ext>
                </a:extLst>
              </a:tr>
              <a:tr h="370840">
                <a:tc>
                  <a:txBody>
                    <a:bodyPr/>
                    <a:lstStyle/>
                    <a:p>
                      <a:r>
                        <a:rPr lang="en-US" sz="1400" dirty="0" err="1"/>
                        <a:t>Polkadot</a:t>
                      </a:r>
                      <a:endParaRPr lang="en-US" sz="1400" dirty="0"/>
                    </a:p>
                  </a:txBody>
                  <a:tcPr anchor="ctr"/>
                </a:tc>
                <a:tc>
                  <a:txBody>
                    <a:bodyPr/>
                    <a:lstStyle/>
                    <a:p>
                      <a:pPr marL="0" indent="0" algn="l">
                        <a:buNone/>
                      </a:pPr>
                      <a:r>
                        <a:rPr lang="en-US" sz="1400" dirty="0"/>
                        <a:t>Hybrid consensus (probabilistic finality + provable finality)</a:t>
                      </a:r>
                    </a:p>
                  </a:txBody>
                  <a:tcPr anchor="ctr"/>
                </a:tc>
                <a:extLst>
                  <a:ext uri="{0D108BD9-81ED-4DB2-BD59-A6C34878D82A}">
                    <a16:rowId xmlns:a16="http://schemas.microsoft.com/office/drawing/2014/main" val="2582710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Cosmos</a:t>
                      </a:r>
                    </a:p>
                  </a:txBody>
                  <a:tcPr anchor="ctr"/>
                </a:tc>
                <a:tc>
                  <a:txBody>
                    <a:bodyPr/>
                    <a:lstStyle/>
                    <a:p>
                      <a:pPr marL="0" indent="0" algn="l">
                        <a:buNone/>
                      </a:pPr>
                      <a:r>
                        <a:rPr lang="en-US" sz="1400" dirty="0"/>
                        <a:t>Validator-based consensus mechanism usable across multiple Cosmos blockchains (</a:t>
                      </a:r>
                      <a:r>
                        <a:rPr lang="en-US" sz="1400" dirty="0" err="1"/>
                        <a:t>Tendermint</a:t>
                      </a:r>
                      <a:r>
                        <a:rPr lang="en-US" sz="1400" dirty="0"/>
                        <a:t> Core)</a:t>
                      </a:r>
                    </a:p>
                  </a:txBody>
                  <a:tcPr anchor="ctr"/>
                </a:tc>
                <a:extLst>
                  <a:ext uri="{0D108BD9-81ED-4DB2-BD59-A6C34878D82A}">
                    <a16:rowId xmlns:a16="http://schemas.microsoft.com/office/drawing/2014/main" val="1788024082"/>
                  </a:ext>
                </a:extLst>
              </a:tr>
            </a:tbl>
          </a:graphicData>
        </a:graphic>
      </p:graphicFrame>
    </p:spTree>
    <p:extLst>
      <p:ext uri="{BB962C8B-B14F-4D97-AF65-F5344CB8AC3E}">
        <p14:creationId xmlns:p14="http://schemas.microsoft.com/office/powerpoint/2010/main" val="4206633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9FAE-3C4E-4776-9156-00DAE05DB68D}"/>
              </a:ext>
            </a:extLst>
          </p:cNvPr>
          <p:cNvSpPr>
            <a:spLocks noGrp="1"/>
          </p:cNvSpPr>
          <p:nvPr>
            <p:ph type="title"/>
          </p:nvPr>
        </p:nvSpPr>
        <p:spPr/>
        <p:txBody>
          <a:bodyPr/>
          <a:lstStyle/>
          <a:p>
            <a:r>
              <a:rPr lang="en-US" dirty="0"/>
              <a:t>Labs</a:t>
            </a:r>
          </a:p>
        </p:txBody>
      </p:sp>
      <p:sp>
        <p:nvSpPr>
          <p:cNvPr id="3" name="Footer Placeholder 2">
            <a:extLst>
              <a:ext uri="{FF2B5EF4-FFF2-40B4-BE49-F238E27FC236}">
                <a16:creationId xmlns:a16="http://schemas.microsoft.com/office/drawing/2014/main" id="{E958B27C-E3CF-415F-A2A4-4E2E9A89BED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FC1ADDA-C4BA-430B-BFAB-33A0687E26C1}"/>
              </a:ext>
            </a:extLst>
          </p:cNvPr>
          <p:cNvSpPr>
            <a:spLocks noGrp="1"/>
          </p:cNvSpPr>
          <p:nvPr>
            <p:ph type="sldNum" sz="quarter" idx="4"/>
          </p:nvPr>
        </p:nvSpPr>
        <p:spPr/>
        <p:txBody>
          <a:bodyPr/>
          <a:lstStyle/>
          <a:p>
            <a:fld id="{00F9DAA1-1DF7-43E0-8E29-0CE1148553C7}" type="slidenum">
              <a:rPr lang="en-US" smtClean="0"/>
              <a:pPr/>
              <a:t>63</a:t>
            </a:fld>
            <a:endParaRPr lang="en-US" dirty="0"/>
          </a:p>
        </p:txBody>
      </p:sp>
      <p:sp>
        <p:nvSpPr>
          <p:cNvPr id="5" name="Text Placeholder 4">
            <a:extLst>
              <a:ext uri="{FF2B5EF4-FFF2-40B4-BE49-F238E27FC236}">
                <a16:creationId xmlns:a16="http://schemas.microsoft.com/office/drawing/2014/main" id="{427D886C-E5C1-4AF4-ACA9-60FE5BB9B349}"/>
              </a:ext>
            </a:extLst>
          </p:cNvPr>
          <p:cNvSpPr>
            <a:spLocks noGrp="1"/>
          </p:cNvSpPr>
          <p:nvPr>
            <p:ph type="body" sz="quarter" idx="10"/>
          </p:nvPr>
        </p:nvSpPr>
        <p:spPr/>
        <p:txBody>
          <a:bodyPr/>
          <a:lstStyle/>
          <a:p>
            <a:r>
              <a:rPr lang="en-US" dirty="0"/>
              <a:t>There are 4 block chain labs available</a:t>
            </a:r>
          </a:p>
          <a:p>
            <a:r>
              <a:rPr lang="en-US" dirty="0"/>
              <a:t>Each lab takes between 1-2 hours</a:t>
            </a:r>
          </a:p>
          <a:p>
            <a:r>
              <a:rPr lang="en-US" dirty="0"/>
              <a:t>All labs  will be available after the event </a:t>
            </a:r>
          </a:p>
        </p:txBody>
      </p:sp>
      <p:sp>
        <p:nvSpPr>
          <p:cNvPr id="6" name="Content Placeholder 5">
            <a:extLst>
              <a:ext uri="{FF2B5EF4-FFF2-40B4-BE49-F238E27FC236}">
                <a16:creationId xmlns:a16="http://schemas.microsoft.com/office/drawing/2014/main" id="{DA89BE77-8C3A-4842-B08F-FDD028D8BE11}"/>
              </a:ext>
            </a:extLst>
          </p:cNvPr>
          <p:cNvSpPr>
            <a:spLocks noGrp="1"/>
          </p:cNvSpPr>
          <p:nvPr>
            <p:ph sz="quarter" idx="11"/>
          </p:nvPr>
        </p:nvSpPr>
        <p:spPr/>
        <p:txBody>
          <a:bodyPr/>
          <a:lstStyle/>
          <a:p>
            <a:r>
              <a:rPr lang="en-US" sz="1800" dirty="0"/>
              <a:t>Go to</a:t>
            </a:r>
            <a:br>
              <a:rPr lang="en-US" dirty="0"/>
            </a:br>
            <a:br>
              <a:rPr lang="en-US" dirty="0"/>
            </a:br>
            <a:r>
              <a:rPr lang="en-US" sz="1800" u="sng" dirty="0"/>
              <a:t>bit.ly/blockchain-intersection-web3  </a:t>
            </a:r>
          </a:p>
          <a:p>
            <a:endParaRPr lang="en-US" sz="1800" u="sng" dirty="0"/>
          </a:p>
          <a:p>
            <a:r>
              <a:rPr lang="en-US" sz="1800" dirty="0"/>
              <a:t>Begin with the lab “Setup”</a:t>
            </a:r>
          </a:p>
          <a:p>
            <a:endParaRPr lang="en-US" sz="1800" dirty="0"/>
          </a:p>
          <a:p>
            <a:r>
              <a:rPr lang="en-US" sz="1800" dirty="0"/>
              <a:t>Complete the lab of your choice.</a:t>
            </a:r>
            <a:endParaRPr lang="en-US" dirty="0"/>
          </a:p>
        </p:txBody>
      </p:sp>
    </p:spTree>
    <p:extLst>
      <p:ext uri="{BB962C8B-B14F-4D97-AF65-F5344CB8AC3E}">
        <p14:creationId xmlns:p14="http://schemas.microsoft.com/office/powerpoint/2010/main" val="3308871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7577137" cy="568324"/>
          </a:xfrm>
        </p:spPr>
        <p:txBody>
          <a:bodyPr/>
          <a:lstStyle/>
          <a:p>
            <a:r>
              <a:rPr lang="en-US" dirty="0"/>
              <a:t>Concluding Thoughts</a:t>
            </a:r>
          </a:p>
        </p:txBody>
      </p: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dirty="0"/>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64</a:t>
            </a:fld>
            <a:endParaRPr lang="en-US"/>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1828800"/>
            <a:ext cx="7577136" cy="4114800"/>
          </a:xfrm>
        </p:spPr>
        <p:txBody>
          <a:bodyPr>
            <a:normAutofit lnSpcReduction="10000"/>
          </a:bodyPr>
          <a:lstStyle/>
          <a:p>
            <a:pPr>
              <a:lnSpc>
                <a:spcPct val="107000"/>
              </a:lnSpc>
              <a:spcBef>
                <a:spcPts val="0"/>
              </a:spcBef>
              <a:buBlip>
                <a:blip r:embed="rId2">
                  <a:extLst>
                    <a:ext uri="{96DAC541-7B7A-43D3-8B79-37D633B846F1}">
                      <asvg:svgBlip xmlns:asvg="http://schemas.microsoft.com/office/drawing/2016/SVG/main" r:embed="rId3"/>
                    </a:ext>
                  </a:extLst>
                </a:blip>
              </a:buBlip>
            </a:pPr>
            <a:r>
              <a:rPr lang="en-US" sz="1800" dirty="0">
                <a:latin typeface="Calibri" panose="020F0502020204030204" pitchFamily="34" charset="0"/>
                <a:ea typeface="Calibri" panose="020F0502020204030204" pitchFamily="34" charset="0"/>
                <a:cs typeface="Times New Roman" panose="02020603050405020304" pitchFamily="18" charset="0"/>
              </a:rPr>
              <a:t>A </a:t>
            </a:r>
            <a:r>
              <a:rPr lang="en-US" sz="1800" b="1" dirty="0">
                <a:latin typeface="Calibri" panose="020F0502020204030204" pitchFamily="34" charset="0"/>
                <a:ea typeface="Calibri" panose="020F0502020204030204" pitchFamily="34" charset="0"/>
                <a:cs typeface="Times New Roman" panose="02020603050405020304" pitchFamily="18" charset="0"/>
              </a:rPr>
              <a:t>blockchain</a:t>
            </a:r>
            <a:r>
              <a:rPr lang="en-US" sz="1800" dirty="0">
                <a:latin typeface="Calibri" panose="020F0502020204030204" pitchFamily="34" charset="0"/>
                <a:ea typeface="Calibri" panose="020F0502020204030204" pitchFamily="34" charset="0"/>
                <a:cs typeface="Times New Roman" panose="02020603050405020304" pitchFamily="18" charset="0"/>
              </a:rPr>
              <a:t> is a distributed digital ledger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r>
              <a:rPr lang="en-US" sz="1800" b="1" dirty="0">
                <a:effectLst/>
                <a:latin typeface="Calibri" panose="020F0502020204030204" pitchFamily="34" charset="0"/>
                <a:ea typeface="Calibri" panose="020F0502020204030204" pitchFamily="34" charset="0"/>
                <a:cs typeface="Times New Roman" panose="02020603050405020304" pitchFamily="18" charset="0"/>
              </a:rPr>
              <a:t>bitcoin</a:t>
            </a:r>
            <a:r>
              <a:rPr lang="en-US" sz="1800" dirty="0">
                <a:effectLst/>
                <a:latin typeface="Calibri" panose="020F0502020204030204" pitchFamily="34" charset="0"/>
                <a:ea typeface="Calibri" panose="020F0502020204030204" pitchFamily="34" charset="0"/>
                <a:cs typeface="Times New Roman" panose="02020603050405020304" pitchFamily="18" charset="0"/>
              </a:rPr>
              <a:t> blockchain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Ethereum</a:t>
            </a:r>
            <a:r>
              <a:rPr lang="en-US" sz="1800" dirty="0">
                <a:effectLst/>
                <a:latin typeface="Calibri" panose="020F0502020204030204" pitchFamily="34" charset="0"/>
                <a:ea typeface="Calibri" panose="020F0502020204030204" pitchFamily="34" charset="0"/>
                <a:cs typeface="Times New Roman" panose="02020603050405020304" pitchFamily="18" charset="0"/>
              </a:rPr>
              <a:t> blockchain kicked everything off</a:t>
            </a:r>
          </a:p>
          <a:p>
            <a:pPr>
              <a:lnSpc>
                <a:spcPct val="107000"/>
              </a:lnSpc>
              <a:spcBef>
                <a:spcPts val="0"/>
              </a:spcBef>
              <a:buBlip>
                <a:blip r:embed="rId2">
                  <a:extLst>
                    <a:ext uri="{96DAC541-7B7A-43D3-8B79-37D633B846F1}">
                      <asvg:svgBlip xmlns:asvg="http://schemas.microsoft.com/office/drawing/2016/SVG/main" r:embed="rId3"/>
                    </a:ext>
                  </a:extLst>
                </a:blip>
              </a:buBlip>
            </a:pPr>
            <a:r>
              <a:rPr lang="en-US" sz="1800" b="1" dirty="0">
                <a:latin typeface="Calibri" panose="020F0502020204030204" pitchFamily="34" charset="0"/>
                <a:ea typeface="Calibri" panose="020F0502020204030204" pitchFamily="34" charset="0"/>
                <a:cs typeface="Times New Roman" panose="02020603050405020304" pitchFamily="18" charset="0"/>
              </a:rPr>
              <a:t>Smart Contracts </a:t>
            </a:r>
            <a:r>
              <a:rPr lang="en-US" sz="1800" dirty="0">
                <a:latin typeface="Calibri" panose="020F0502020204030204" pitchFamily="34" charset="0"/>
                <a:ea typeface="Calibri" panose="020F0502020204030204" pitchFamily="34" charset="0"/>
                <a:cs typeface="Times New Roman" panose="02020603050405020304" pitchFamily="18" charset="0"/>
              </a:rPr>
              <a:t>are programs that run on a blockchain</a:t>
            </a: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Tokens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smart contracts that implement specific standards</a:t>
            </a: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r>
              <a:rPr lang="en-US" sz="1800" dirty="0">
                <a:latin typeface="Calibri" panose="020F0502020204030204" pitchFamily="34" charset="0"/>
                <a:ea typeface="Calibri" panose="020F0502020204030204" pitchFamily="34" charset="0"/>
                <a:cs typeface="Times New Roman" panose="02020603050405020304" pitchFamily="18" charset="0"/>
              </a:rPr>
              <a:t>Tokens can be </a:t>
            </a:r>
            <a:r>
              <a:rPr lang="en-US" sz="1800" b="1" dirty="0">
                <a:latin typeface="Calibri" panose="020F0502020204030204" pitchFamily="34" charset="0"/>
                <a:ea typeface="Calibri" panose="020F0502020204030204" pitchFamily="34" charset="0"/>
                <a:cs typeface="Times New Roman" panose="02020603050405020304" pitchFamily="18" charset="0"/>
              </a:rPr>
              <a:t>fungible</a:t>
            </a:r>
            <a:r>
              <a:rPr lang="en-US" sz="1800" dirty="0">
                <a:latin typeface="Calibri" panose="020F0502020204030204" pitchFamily="34" charset="0"/>
                <a:ea typeface="Calibri" panose="020F0502020204030204" pitchFamily="34" charset="0"/>
                <a:cs typeface="Times New Roman" panose="02020603050405020304" pitchFamily="18" charset="0"/>
              </a:rPr>
              <a:t> (non-unique) or </a:t>
            </a:r>
            <a:r>
              <a:rPr lang="en-US" sz="1800" b="1" dirty="0">
                <a:latin typeface="Calibri" panose="020F0502020204030204" pitchFamily="34" charset="0"/>
                <a:ea typeface="Calibri" panose="020F0502020204030204" pitchFamily="34" charset="0"/>
                <a:cs typeface="Times New Roman" panose="02020603050405020304" pitchFamily="18" charset="0"/>
              </a:rPr>
              <a:t>non-fungible</a:t>
            </a:r>
            <a:r>
              <a:rPr lang="en-US" sz="1800" dirty="0">
                <a:latin typeface="Calibri" panose="020F0502020204030204" pitchFamily="34" charset="0"/>
                <a:ea typeface="Calibri" panose="020F0502020204030204" pitchFamily="34" charset="0"/>
                <a:cs typeface="Times New Roman" panose="02020603050405020304" pitchFamily="18" charset="0"/>
              </a:rPr>
              <a:t> (unique)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r>
              <a:rPr lang="en-US" sz="1800" dirty="0">
                <a:effectLst/>
                <a:latin typeface="Calibri" panose="020F0502020204030204" pitchFamily="34" charset="0"/>
                <a:ea typeface="Calibri" panose="020F0502020204030204" pitchFamily="34" charset="0"/>
                <a:cs typeface="Times New Roman" panose="02020603050405020304" pitchFamily="18" charset="0"/>
              </a:rPr>
              <a:t>bitcoin does not natively provide support for Smart Contracts, but almos</a:t>
            </a:r>
            <a:r>
              <a:rPr lang="en-US" sz="1800" dirty="0">
                <a:latin typeface="Calibri" panose="020F0502020204030204" pitchFamily="34" charset="0"/>
                <a:ea typeface="Calibri" panose="020F0502020204030204" pitchFamily="34" charset="0"/>
                <a:cs typeface="Times New Roman" panose="02020603050405020304" pitchFamily="18" charset="0"/>
              </a:rPr>
              <a:t>t all new blockchains starting with Ethereum do</a:t>
            </a: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3 layers to blockchain </a:t>
            </a:r>
            <a:r>
              <a:rPr lang="en-US" sz="1800" dirty="0">
                <a:effectLst/>
                <a:latin typeface="Calibri" panose="020F0502020204030204" pitchFamily="34" charset="0"/>
                <a:ea typeface="Calibri" panose="020F0502020204030204" pitchFamily="34" charset="0"/>
                <a:cs typeface="Times New Roman" panose="02020603050405020304" pitchFamily="18" charset="0"/>
              </a:rPr>
              <a:t>solutions called Layer 1 (p2p network), Layer 2 (Smart Contracts) and Layer 3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dApps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r>
              <a:rPr lang="en-US" sz="1800" dirty="0">
                <a:effectLst/>
                <a:latin typeface="Calibri" panose="020F0502020204030204" pitchFamily="34" charset="0"/>
                <a:ea typeface="Calibri" panose="020F0502020204030204" pitchFamily="34" charset="0"/>
                <a:cs typeface="Times New Roman" panose="02020603050405020304" pitchFamily="18" charset="0"/>
              </a:rPr>
              <a:t>A 42-character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address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identifies an account or smart contract</a:t>
            </a: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Cryptography</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what gives crypto its name</a:t>
            </a: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r>
              <a:rPr lang="en-US" sz="1800" dirty="0">
                <a:latin typeface="Calibri" panose="020F0502020204030204" pitchFamily="34" charset="0"/>
                <a:ea typeface="Calibri" panose="020F0502020204030204" pitchFamily="34" charset="0"/>
                <a:cs typeface="Times New Roman" panose="02020603050405020304" pitchFamily="18" charset="0"/>
              </a:rPr>
              <a:t>Blockchains are secured in part by their </a:t>
            </a:r>
            <a:r>
              <a:rPr lang="en-US" sz="1800" b="1" dirty="0">
                <a:latin typeface="Calibri" panose="020F0502020204030204" pitchFamily="34" charset="0"/>
                <a:ea typeface="Calibri" panose="020F0502020204030204" pitchFamily="34" charset="0"/>
                <a:cs typeface="Times New Roman" panose="02020603050405020304" pitchFamily="18" charset="0"/>
              </a:rPr>
              <a:t>consensus mechanism</a:t>
            </a:r>
          </a:p>
          <a:p>
            <a:pPr>
              <a:lnSpc>
                <a:spcPct val="107000"/>
              </a:lnSpc>
              <a:spcBef>
                <a:spcPts val="0"/>
              </a:spcBef>
              <a:buBlip>
                <a:blip r:embed="rId2">
                  <a:extLst>
                    <a:ext uri="{96DAC541-7B7A-43D3-8B79-37D633B846F1}">
                      <asvg:svgBlip xmlns:asvg="http://schemas.microsoft.com/office/drawing/2016/SVG/main" r:embed="rId3"/>
                    </a:ext>
                  </a:extLst>
                </a:blip>
              </a:buBlip>
            </a:pPr>
            <a:r>
              <a:rPr lang="en-US" sz="1800" dirty="0">
                <a:effectLst/>
                <a:latin typeface="Calibri" panose="020F0502020204030204" pitchFamily="34" charset="0"/>
                <a:ea typeface="Calibri" panose="020F0502020204030204" pitchFamily="34" charset="0"/>
                <a:cs typeface="Times New Roman" panose="02020603050405020304" pitchFamily="18" charset="0"/>
              </a:rPr>
              <a:t>Proof of Work (solving a puzzle with brute force) and Proof of Stake (putting assets on the line) are the most common </a:t>
            </a:r>
            <a:r>
              <a:rPr lang="en-US" sz="1800" b="1" dirty="0">
                <a:latin typeface="Calibri" panose="020F0502020204030204" pitchFamily="34" charset="0"/>
                <a:ea typeface="Calibri" panose="020F0502020204030204" pitchFamily="34" charset="0"/>
                <a:cs typeface="Times New Roman" panose="02020603050405020304" pitchFamily="18" charset="0"/>
              </a:rPr>
              <a:t>consensus mechanisms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buBlip>
                <a:blip r:embed="rId2">
                  <a:extLst>
                    <a:ext uri="{96DAC541-7B7A-43D3-8B79-37D633B846F1}">
                      <asvg:svgBlip xmlns:asvg="http://schemas.microsoft.com/office/drawing/2016/SVG/main" r:embed="rId3"/>
                    </a:ext>
                  </a:extLst>
                </a:blip>
              </a:buBlip>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Placeholder 19">
            <a:extLst>
              <a:ext uri="{FF2B5EF4-FFF2-40B4-BE49-F238E27FC236}">
                <a16:creationId xmlns:a16="http://schemas.microsoft.com/office/drawing/2014/main" id="{8BB21687-DB37-497C-A24D-C0962804E12A}"/>
              </a:ext>
            </a:extLst>
          </p:cNvPr>
          <p:cNvSpPr>
            <a:spLocks noGrp="1"/>
          </p:cNvSpPr>
          <p:nvPr>
            <p:ph type="body" sz="quarter" idx="16"/>
          </p:nvPr>
        </p:nvSpPr>
        <p:spPr>
          <a:xfrm>
            <a:off x="652462" y="914400"/>
            <a:ext cx="7577137" cy="647700"/>
          </a:xfrm>
        </p:spPr>
        <p:txBody>
          <a:bodyPr>
            <a:normAutofit/>
          </a:bodyPr>
          <a:lstStyle/>
          <a:p>
            <a:r>
              <a:rPr lang="en-US" dirty="0"/>
              <a:t>We covered a lot, let’s regroup</a:t>
            </a:r>
          </a:p>
        </p:txBody>
      </p:sp>
    </p:spTree>
    <p:extLst>
      <p:ext uri="{BB962C8B-B14F-4D97-AF65-F5344CB8AC3E}">
        <p14:creationId xmlns:p14="http://schemas.microsoft.com/office/powerpoint/2010/main" val="301043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263699-85A9-47D4-BCFA-8D5140148F5A}"/>
              </a:ext>
            </a:extLst>
          </p:cNvPr>
          <p:cNvSpPr>
            <a:spLocks noGrp="1"/>
          </p:cNvSpPr>
          <p:nvPr>
            <p:ph type="title"/>
          </p:nvPr>
        </p:nvSpPr>
        <p:spPr/>
        <p:txBody>
          <a:bodyPr/>
          <a:lstStyle/>
          <a:p>
            <a:r>
              <a:rPr lang="en-US" dirty="0"/>
              <a:t>A Quick Review of the Timeline</a:t>
            </a:r>
          </a:p>
        </p:txBody>
      </p:sp>
      <p:grpSp>
        <p:nvGrpSpPr>
          <p:cNvPr id="17" name="Group 16">
            <a:extLst>
              <a:ext uri="{FF2B5EF4-FFF2-40B4-BE49-F238E27FC236}">
                <a16:creationId xmlns:a16="http://schemas.microsoft.com/office/drawing/2014/main" id="{29360B16-05E8-4E28-B6D2-776A6D4B7350}"/>
              </a:ext>
            </a:extLst>
          </p:cNvPr>
          <p:cNvGrpSpPr/>
          <p:nvPr/>
        </p:nvGrpSpPr>
        <p:grpSpPr>
          <a:xfrm>
            <a:off x="1923835" y="1431822"/>
            <a:ext cx="8344329" cy="3994355"/>
            <a:chOff x="1923835" y="1431822"/>
            <a:chExt cx="8344329" cy="3994355"/>
          </a:xfrm>
        </p:grpSpPr>
        <p:grpSp>
          <p:nvGrpSpPr>
            <p:cNvPr id="15" name="Group 14">
              <a:extLst>
                <a:ext uri="{FF2B5EF4-FFF2-40B4-BE49-F238E27FC236}">
                  <a16:creationId xmlns:a16="http://schemas.microsoft.com/office/drawing/2014/main" id="{7218FD90-0E36-4981-9EB7-D1C3F26BFA05}"/>
                </a:ext>
              </a:extLst>
            </p:cNvPr>
            <p:cNvGrpSpPr/>
            <p:nvPr/>
          </p:nvGrpSpPr>
          <p:grpSpPr>
            <a:xfrm>
              <a:off x="1923835" y="1431822"/>
              <a:ext cx="8344329" cy="3994355"/>
              <a:chOff x="1923835" y="1431822"/>
              <a:chExt cx="8344329" cy="3994355"/>
            </a:xfrm>
          </p:grpSpPr>
          <p:pic>
            <p:nvPicPr>
              <p:cNvPr id="3" name="Picture 2">
                <a:extLst>
                  <a:ext uri="{FF2B5EF4-FFF2-40B4-BE49-F238E27FC236}">
                    <a16:creationId xmlns:a16="http://schemas.microsoft.com/office/drawing/2014/main" id="{85395F11-EAEC-48CB-9432-EB7AB35D1E08}"/>
                  </a:ext>
                </a:extLst>
              </p:cNvPr>
              <p:cNvPicPr>
                <a:picLocks noChangeAspect="1"/>
              </p:cNvPicPr>
              <p:nvPr/>
            </p:nvPicPr>
            <p:blipFill>
              <a:blip r:embed="rId3"/>
              <a:stretch>
                <a:fillRect/>
              </a:stretch>
            </p:blipFill>
            <p:spPr>
              <a:xfrm>
                <a:off x="1923835" y="1431822"/>
                <a:ext cx="8344329" cy="3994355"/>
              </a:xfrm>
              <a:prstGeom prst="rect">
                <a:avLst/>
              </a:prstGeom>
            </p:spPr>
          </p:pic>
          <p:pic>
            <p:nvPicPr>
              <p:cNvPr id="9" name="Picture 2" descr="See the source image">
                <a:extLst>
                  <a:ext uri="{FF2B5EF4-FFF2-40B4-BE49-F238E27FC236}">
                    <a16:creationId xmlns:a16="http://schemas.microsoft.com/office/drawing/2014/main" id="{1548B40C-95B6-4AFD-92D3-406033B84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 r="75"/>
              <a:stretch>
                <a:fillRect/>
              </a:stretch>
            </p:blipFill>
            <p:spPr bwMode="auto">
              <a:xfrm>
                <a:off x="6372436" y="2995890"/>
                <a:ext cx="250852" cy="251046"/>
              </a:xfrm>
              <a:prstGeom prst="rect">
                <a:avLst/>
              </a:prstGeom>
              <a:noFill/>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7466B90E-317F-4521-96F9-BCB1DF162381}"/>
                  </a:ext>
                </a:extLst>
              </p:cNvPr>
              <p:cNvSpPr/>
              <p:nvPr/>
            </p:nvSpPr>
            <p:spPr>
              <a:xfrm>
                <a:off x="3722337" y="2807936"/>
                <a:ext cx="250852" cy="33986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EBC37B-8456-479C-BB9F-A385B975C9A4}"/>
                  </a:ext>
                </a:extLst>
              </p:cNvPr>
              <p:cNvSpPr/>
              <p:nvPr/>
            </p:nvSpPr>
            <p:spPr>
              <a:xfrm>
                <a:off x="5771691" y="2807936"/>
                <a:ext cx="250852" cy="33986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076A0B80-14F5-4229-83D1-A35C39EAAB52}"/>
                  </a:ext>
                </a:extLst>
              </p:cNvPr>
              <p:cNvSpPr/>
              <p:nvPr/>
            </p:nvSpPr>
            <p:spPr>
              <a:xfrm>
                <a:off x="6372436" y="2567246"/>
                <a:ext cx="250852" cy="33986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56E20FD3-8217-497B-8FF7-A96EBC04B6E4}"/>
                  </a:ext>
                </a:extLst>
              </p:cNvPr>
              <p:cNvSpPr/>
              <p:nvPr/>
            </p:nvSpPr>
            <p:spPr>
              <a:xfrm>
                <a:off x="7431144" y="2023731"/>
                <a:ext cx="250852" cy="33986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FE75CC6B-68A5-425C-A2BC-A976FC2AB2E9}"/>
                </a:ext>
              </a:extLst>
            </p:cNvPr>
            <p:cNvSpPr/>
            <p:nvPr/>
          </p:nvSpPr>
          <p:spPr>
            <a:xfrm>
              <a:off x="8997043" y="1469571"/>
              <a:ext cx="1200150" cy="116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Speech Bubble: Rectangle 17">
            <a:extLst>
              <a:ext uri="{FF2B5EF4-FFF2-40B4-BE49-F238E27FC236}">
                <a16:creationId xmlns:a16="http://schemas.microsoft.com/office/drawing/2014/main" id="{11440A36-8765-4C08-A45B-0B548DEEEBF7}"/>
              </a:ext>
            </a:extLst>
          </p:cNvPr>
          <p:cNvSpPr/>
          <p:nvPr/>
        </p:nvSpPr>
        <p:spPr>
          <a:xfrm>
            <a:off x="5821347" y="937881"/>
            <a:ext cx="1102178" cy="493941"/>
          </a:xfrm>
          <a:prstGeom prst="wedgeRectCallout">
            <a:avLst>
              <a:gd name="adj1" fmla="val 38426"/>
              <a:gd name="adj2" fmla="val 49225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b="1" dirty="0"/>
              <a:t>NFT</a:t>
            </a:r>
            <a:br>
              <a:rPr lang="en-US" sz="1200" b="1" dirty="0"/>
            </a:br>
            <a:r>
              <a:rPr lang="en-US" sz="1200" b="1" dirty="0"/>
              <a:t>(ERC721)</a:t>
            </a:r>
          </a:p>
        </p:txBody>
      </p:sp>
      <p:sp>
        <p:nvSpPr>
          <p:cNvPr id="19" name="Speech Bubble: Rectangle 18">
            <a:extLst>
              <a:ext uri="{FF2B5EF4-FFF2-40B4-BE49-F238E27FC236}">
                <a16:creationId xmlns:a16="http://schemas.microsoft.com/office/drawing/2014/main" id="{5119BD16-8460-46E7-B151-0336DA68BBB9}"/>
              </a:ext>
            </a:extLst>
          </p:cNvPr>
          <p:cNvSpPr/>
          <p:nvPr/>
        </p:nvSpPr>
        <p:spPr>
          <a:xfrm>
            <a:off x="5286797" y="4404981"/>
            <a:ext cx="1102178" cy="493941"/>
          </a:xfrm>
          <a:prstGeom prst="wedgeRectCallout">
            <a:avLst>
              <a:gd name="adj1" fmla="val 5093"/>
              <a:gd name="adj2" fmla="val -180474"/>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b="1" dirty="0"/>
              <a:t>Token</a:t>
            </a:r>
            <a:br>
              <a:rPr lang="en-US" sz="1200" b="1" dirty="0"/>
            </a:br>
            <a:r>
              <a:rPr lang="en-US" sz="1200" b="1" dirty="0"/>
              <a:t>(ERC20)</a:t>
            </a:r>
          </a:p>
        </p:txBody>
      </p:sp>
    </p:spTree>
    <p:extLst>
      <p:ext uri="{BB962C8B-B14F-4D97-AF65-F5344CB8AC3E}">
        <p14:creationId xmlns:p14="http://schemas.microsoft.com/office/powerpoint/2010/main" val="768554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209267-0173-45DF-8EEE-5B0960931F9E}"/>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75066621-64A2-4E83-BFFB-C96B39F421C4}"/>
              </a:ext>
            </a:extLst>
          </p:cNvPr>
          <p:cNvSpPr>
            <a:spLocks noGrp="1"/>
          </p:cNvSpPr>
          <p:nvPr>
            <p:ph type="sldNum" sz="quarter" idx="4"/>
          </p:nvPr>
        </p:nvSpPr>
        <p:spPr/>
        <p:txBody>
          <a:bodyPr/>
          <a:lstStyle/>
          <a:p>
            <a:fld id="{00F9DAA1-1DF7-43E0-8E29-0CE1148553C7}" type="slidenum">
              <a:rPr lang="en-US" smtClean="0"/>
              <a:pPr/>
              <a:t>8</a:t>
            </a:fld>
            <a:endParaRPr lang="en-US" dirty="0"/>
          </a:p>
        </p:txBody>
      </p:sp>
      <p:sp>
        <p:nvSpPr>
          <p:cNvPr id="5" name="Text Placeholder 4">
            <a:extLst>
              <a:ext uri="{FF2B5EF4-FFF2-40B4-BE49-F238E27FC236}">
                <a16:creationId xmlns:a16="http://schemas.microsoft.com/office/drawing/2014/main" id="{2E6B67E0-4AFC-4A7A-B8A9-5C0DB24F4B5B}"/>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C5D6BCF6-8938-49F0-A265-60963084C032}"/>
              </a:ext>
            </a:extLst>
          </p:cNvPr>
          <p:cNvPicPr>
            <a:picLocks noChangeAspect="1"/>
          </p:cNvPicPr>
          <p:nvPr/>
        </p:nvPicPr>
        <p:blipFill rotWithShape="1">
          <a:blip r:embed="rId3"/>
          <a:srcRect t="12901"/>
          <a:stretch/>
        </p:blipFill>
        <p:spPr>
          <a:xfrm>
            <a:off x="736324" y="2111942"/>
            <a:ext cx="10719351" cy="4247833"/>
          </a:xfrm>
          <a:prstGeom prst="rect">
            <a:avLst/>
          </a:prstGeom>
        </p:spPr>
      </p:pic>
      <p:grpSp>
        <p:nvGrpSpPr>
          <p:cNvPr id="10" name="Group 9">
            <a:extLst>
              <a:ext uri="{FF2B5EF4-FFF2-40B4-BE49-F238E27FC236}">
                <a16:creationId xmlns:a16="http://schemas.microsoft.com/office/drawing/2014/main" id="{CBFFE963-033E-4D2B-BE9B-EDDEDAA1D72C}"/>
              </a:ext>
            </a:extLst>
          </p:cNvPr>
          <p:cNvGrpSpPr/>
          <p:nvPr/>
        </p:nvGrpSpPr>
        <p:grpSpPr>
          <a:xfrm>
            <a:off x="1238032" y="177079"/>
            <a:ext cx="10835154" cy="4542653"/>
            <a:chOff x="5085645" y="2678977"/>
            <a:chExt cx="3180548" cy="1333449"/>
          </a:xfrm>
        </p:grpSpPr>
        <p:pic>
          <p:nvPicPr>
            <p:cNvPr id="11" name="Picture 10">
              <a:extLst>
                <a:ext uri="{FF2B5EF4-FFF2-40B4-BE49-F238E27FC236}">
                  <a16:creationId xmlns:a16="http://schemas.microsoft.com/office/drawing/2014/main" id="{F9B73619-81D4-4207-A1F9-CC69277BE4E6}"/>
                </a:ext>
              </a:extLst>
            </p:cNvPr>
            <p:cNvPicPr>
              <a:picLocks noChangeAspect="1"/>
            </p:cNvPicPr>
            <p:nvPr/>
          </p:nvPicPr>
          <p:blipFill rotWithShape="1">
            <a:blip r:embed="rId4">
              <a:alphaModFix amt="35000"/>
            </a:blip>
            <a:srcRect l="37892" t="31223" r="23992" b="35393"/>
            <a:stretch/>
          </p:blipFill>
          <p:spPr>
            <a:xfrm>
              <a:off x="5085645" y="2678977"/>
              <a:ext cx="3180548" cy="1333449"/>
            </a:xfrm>
            <a:prstGeom prst="rect">
              <a:avLst/>
            </a:prstGeom>
          </p:spPr>
        </p:pic>
        <p:pic>
          <p:nvPicPr>
            <p:cNvPr id="12" name="Picture 2" descr="See the source image">
              <a:extLst>
                <a:ext uri="{FF2B5EF4-FFF2-40B4-BE49-F238E27FC236}">
                  <a16:creationId xmlns:a16="http://schemas.microsoft.com/office/drawing/2014/main" id="{7667477C-9BB9-4DAA-94B9-6A89563B4F63}"/>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l="75" r="75"/>
            <a:stretch>
              <a:fillRect/>
            </a:stretch>
          </p:blipFill>
          <p:spPr bwMode="auto">
            <a:xfrm>
              <a:off x="6372436" y="2995890"/>
              <a:ext cx="250852" cy="25104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tle 3">
            <a:extLst>
              <a:ext uri="{FF2B5EF4-FFF2-40B4-BE49-F238E27FC236}">
                <a16:creationId xmlns:a16="http://schemas.microsoft.com/office/drawing/2014/main" id="{E3521FA8-F124-4C85-8200-CB8ADFD51C31}"/>
              </a:ext>
            </a:extLst>
          </p:cNvPr>
          <p:cNvSpPr>
            <a:spLocks noGrp="1"/>
          </p:cNvSpPr>
          <p:nvPr>
            <p:ph type="title"/>
          </p:nvPr>
        </p:nvSpPr>
        <p:spPr/>
        <p:txBody>
          <a:bodyPr/>
          <a:lstStyle/>
          <a:p>
            <a:r>
              <a:rPr lang="en-US" dirty="0"/>
              <a:t>Putting the Ecosystem in Perspective</a:t>
            </a:r>
          </a:p>
        </p:txBody>
      </p:sp>
      <p:sp>
        <p:nvSpPr>
          <p:cNvPr id="25" name="Speech Bubble: Rectangle 24">
            <a:extLst>
              <a:ext uri="{FF2B5EF4-FFF2-40B4-BE49-F238E27FC236}">
                <a16:creationId xmlns:a16="http://schemas.microsoft.com/office/drawing/2014/main" id="{B68CEC06-DBF3-4A5B-9963-14D59F4D5854}"/>
              </a:ext>
            </a:extLst>
          </p:cNvPr>
          <p:cNvSpPr/>
          <p:nvPr/>
        </p:nvSpPr>
        <p:spPr>
          <a:xfrm>
            <a:off x="10887676" y="2261506"/>
            <a:ext cx="1185509" cy="359229"/>
          </a:xfrm>
          <a:prstGeom prst="wedgeRectCallout">
            <a:avLst>
              <a:gd name="adj1" fmla="val -11201"/>
              <a:gd name="adj2" fmla="val 216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$2.132 T</a:t>
            </a:r>
          </a:p>
        </p:txBody>
      </p:sp>
      <p:grpSp>
        <p:nvGrpSpPr>
          <p:cNvPr id="27" name="Group 26">
            <a:extLst>
              <a:ext uri="{FF2B5EF4-FFF2-40B4-BE49-F238E27FC236}">
                <a16:creationId xmlns:a16="http://schemas.microsoft.com/office/drawing/2014/main" id="{88753BB6-1D1D-4B13-9043-2BFA89D6A4FC}"/>
              </a:ext>
            </a:extLst>
          </p:cNvPr>
          <p:cNvGrpSpPr/>
          <p:nvPr/>
        </p:nvGrpSpPr>
        <p:grpSpPr>
          <a:xfrm>
            <a:off x="1466664" y="1083397"/>
            <a:ext cx="3675628" cy="3130732"/>
            <a:chOff x="2168792" y="1083397"/>
            <a:chExt cx="3675628" cy="3130732"/>
          </a:xfrm>
        </p:grpSpPr>
        <p:grpSp>
          <p:nvGrpSpPr>
            <p:cNvPr id="20" name="Group 19">
              <a:extLst>
                <a:ext uri="{FF2B5EF4-FFF2-40B4-BE49-F238E27FC236}">
                  <a16:creationId xmlns:a16="http://schemas.microsoft.com/office/drawing/2014/main" id="{C60C15BD-17E3-4FD9-8FE2-AB726FE33A16}"/>
                </a:ext>
              </a:extLst>
            </p:cNvPr>
            <p:cNvGrpSpPr/>
            <p:nvPr/>
          </p:nvGrpSpPr>
          <p:grpSpPr>
            <a:xfrm>
              <a:off x="2168792" y="1083397"/>
              <a:ext cx="3675628" cy="3130732"/>
              <a:chOff x="2168792" y="1083397"/>
              <a:chExt cx="3675628" cy="3130732"/>
            </a:xfrm>
          </p:grpSpPr>
          <p:pic>
            <p:nvPicPr>
              <p:cNvPr id="18" name="Picture 17">
                <a:extLst>
                  <a:ext uri="{FF2B5EF4-FFF2-40B4-BE49-F238E27FC236}">
                    <a16:creationId xmlns:a16="http://schemas.microsoft.com/office/drawing/2014/main" id="{BCB69CC0-A583-4689-AA71-B79FF5970F9F}"/>
                  </a:ext>
                </a:extLst>
              </p:cNvPr>
              <p:cNvPicPr>
                <a:picLocks noChangeAspect="1"/>
              </p:cNvPicPr>
              <p:nvPr/>
            </p:nvPicPr>
            <p:blipFill>
              <a:blip r:embed="rId6"/>
              <a:stretch>
                <a:fillRect/>
              </a:stretch>
            </p:blipFill>
            <p:spPr>
              <a:xfrm>
                <a:off x="2168792" y="1083397"/>
                <a:ext cx="3675628" cy="3130732"/>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D2BFD943-7258-4792-B552-15B799E470C2}"/>
                  </a:ext>
                </a:extLst>
              </p:cNvPr>
              <p:cNvSpPr txBox="1"/>
              <p:nvPr/>
            </p:nvSpPr>
            <p:spPr>
              <a:xfrm>
                <a:off x="3188778" y="1743129"/>
                <a:ext cx="2432957" cy="646331"/>
              </a:xfrm>
              <a:prstGeom prst="rect">
                <a:avLst/>
              </a:prstGeom>
              <a:noFill/>
            </p:spPr>
            <p:txBody>
              <a:bodyPr wrap="square" rtlCol="0">
                <a:spAutoFit/>
              </a:bodyPr>
              <a:lstStyle/>
              <a:p>
                <a:r>
                  <a:rPr lang="en-US" dirty="0"/>
                  <a:t>Microsoft</a:t>
                </a:r>
                <a:br>
                  <a:rPr lang="en-US" dirty="0"/>
                </a:br>
                <a:r>
                  <a:rPr lang="en-US" dirty="0"/>
                  <a:t>Market Cap</a:t>
                </a:r>
              </a:p>
            </p:txBody>
          </p:sp>
        </p:grpSp>
        <p:sp>
          <p:nvSpPr>
            <p:cNvPr id="26" name="Speech Bubble: Rectangle 25">
              <a:extLst>
                <a:ext uri="{FF2B5EF4-FFF2-40B4-BE49-F238E27FC236}">
                  <a16:creationId xmlns:a16="http://schemas.microsoft.com/office/drawing/2014/main" id="{454577D9-9FBF-4FF5-9563-4D74E22C5A7B}"/>
                </a:ext>
              </a:extLst>
            </p:cNvPr>
            <p:cNvSpPr/>
            <p:nvPr/>
          </p:nvSpPr>
          <p:spPr>
            <a:xfrm>
              <a:off x="4590290" y="1151826"/>
              <a:ext cx="1185509" cy="359229"/>
            </a:xfrm>
            <a:prstGeom prst="wedgeRectCallout">
              <a:avLst>
                <a:gd name="adj1" fmla="val 32874"/>
                <a:gd name="adj2" fmla="val 111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$2.322 T</a:t>
              </a:r>
            </a:p>
          </p:txBody>
        </p:sp>
      </p:grpSp>
    </p:spTree>
    <p:extLst>
      <p:ext uri="{BB962C8B-B14F-4D97-AF65-F5344CB8AC3E}">
        <p14:creationId xmlns:p14="http://schemas.microsoft.com/office/powerpoint/2010/main" val="244832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27F536A-03E9-476D-9CB2-379814D7F68F}"/>
              </a:ext>
            </a:extLst>
          </p:cNvPr>
          <p:cNvSpPr>
            <a:spLocks noGrp="1"/>
          </p:cNvSpPr>
          <p:nvPr>
            <p:ph type="title"/>
          </p:nvPr>
        </p:nvSpPr>
        <p:spPr>
          <a:xfrm>
            <a:off x="6832442" y="0"/>
            <a:ext cx="4711858" cy="5943600"/>
          </a:xfrm>
        </p:spPr>
        <p:txBody>
          <a:bodyPr/>
          <a:lstStyle/>
          <a:p>
            <a:r>
              <a:rPr lang="en-US" dirty="0"/>
              <a:t>It’s like it’s 1991 and the Internet is calling.</a:t>
            </a:r>
          </a:p>
        </p:txBody>
      </p:sp>
      <p:sp>
        <p:nvSpPr>
          <p:cNvPr id="25" name="Footer Placeholder 24">
            <a:extLst>
              <a:ext uri="{FF2B5EF4-FFF2-40B4-BE49-F238E27FC236}">
                <a16:creationId xmlns:a16="http://schemas.microsoft.com/office/drawing/2014/main" id="{5939D493-4E27-4E63-9E8C-F7E4040CF443}"/>
              </a:ext>
            </a:extLst>
          </p:cNvPr>
          <p:cNvSpPr>
            <a:spLocks noGrp="1"/>
          </p:cNvSpPr>
          <p:nvPr>
            <p:ph type="ftr" sz="quarter" idx="3"/>
          </p:nvPr>
        </p:nvSpPr>
        <p:spPr>
          <a:xfrm>
            <a:off x="7234764" y="6466371"/>
            <a:ext cx="4114800" cy="331932"/>
          </a:xfrm>
        </p:spPr>
        <p:txBody>
          <a:bodyPr/>
          <a:lstStyle/>
          <a:p>
            <a:r>
              <a:rPr lang="en-US"/>
              <a:t>WWW.SOLLIANCE.NET</a:t>
            </a:r>
            <a:endParaRPr lang="en-US" dirty="0"/>
          </a:p>
        </p:txBody>
      </p:sp>
      <p:sp>
        <p:nvSpPr>
          <p:cNvPr id="26" name="Slide Number Placeholder 25">
            <a:extLst>
              <a:ext uri="{FF2B5EF4-FFF2-40B4-BE49-F238E27FC236}">
                <a16:creationId xmlns:a16="http://schemas.microsoft.com/office/drawing/2014/main" id="{CCC7EA87-F751-40AC-877B-F656B87A48AF}"/>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9</a:t>
            </a:fld>
            <a:endParaRPr lang="en-US" dirty="0"/>
          </a:p>
        </p:txBody>
      </p:sp>
      <p:sp>
        <p:nvSpPr>
          <p:cNvPr id="20" name="Text Placeholder 19">
            <a:extLst>
              <a:ext uri="{FF2B5EF4-FFF2-40B4-BE49-F238E27FC236}">
                <a16:creationId xmlns:a16="http://schemas.microsoft.com/office/drawing/2014/main" id="{59515B7A-3806-493A-8994-E677CBC8E5C0}"/>
              </a:ext>
            </a:extLst>
          </p:cNvPr>
          <p:cNvSpPr>
            <a:spLocks noGrp="1"/>
          </p:cNvSpPr>
          <p:nvPr>
            <p:ph type="body" sz="quarter" idx="11"/>
          </p:nvPr>
        </p:nvSpPr>
        <p:spPr>
          <a:xfrm>
            <a:off x="7343598" y="4992688"/>
            <a:ext cx="3918127" cy="352425"/>
          </a:xfrm>
        </p:spPr>
        <p:txBody>
          <a:bodyPr>
            <a:normAutofit fontScale="92500"/>
          </a:bodyPr>
          <a:lstStyle/>
          <a:p>
            <a:r>
              <a:rPr lang="en-US" dirty="0"/>
              <a:t>-Zoiner Tejada on the state of blockchain</a:t>
            </a:r>
          </a:p>
        </p:txBody>
      </p:sp>
      <p:pic>
        <p:nvPicPr>
          <p:cNvPr id="1026" name="Picture 2" descr="See the source image">
            <a:extLst>
              <a:ext uri="{FF2B5EF4-FFF2-40B4-BE49-F238E27FC236}">
                <a16:creationId xmlns:a16="http://schemas.microsoft.com/office/drawing/2014/main" id="{B5D31344-0568-479E-AF62-DEBCC13B5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52" y="1535916"/>
            <a:ext cx="5691963" cy="3069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669085"/>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6209</TotalTime>
  <Words>5156</Words>
  <Application>Microsoft Office PowerPoint</Application>
  <PresentationFormat>Widescreen</PresentationFormat>
  <Paragraphs>950</Paragraphs>
  <Slides>64</Slides>
  <Notes>29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Catamaran ExtraBold</vt:lpstr>
      <vt:lpstr>Impact</vt:lpstr>
      <vt:lpstr>Lucida Sans</vt:lpstr>
      <vt:lpstr>Montserrat</vt:lpstr>
      <vt:lpstr>Slack-Lato</vt:lpstr>
      <vt:lpstr>system-ui</vt:lpstr>
      <vt:lpstr>Office Theme</vt:lpstr>
      <vt:lpstr>PowerPoint Presentation</vt:lpstr>
      <vt:lpstr>Developing Web3</vt:lpstr>
      <vt:lpstr>Abstract</vt:lpstr>
      <vt:lpstr>Introducing the Team</vt:lpstr>
      <vt:lpstr>You can also purchase ERN using MATIC with QuickSwap on Polygon.</vt:lpstr>
      <vt:lpstr>Section Overview </vt:lpstr>
      <vt:lpstr>A Quick Review of the Timeline</vt:lpstr>
      <vt:lpstr>Putting the Ecosystem in Perspective</vt:lpstr>
      <vt:lpstr>It’s like it’s 1991 and the Internet is calling.</vt:lpstr>
      <vt:lpstr>What is a blockchain?</vt:lpstr>
      <vt:lpstr>Layers above a blockchain</vt:lpstr>
      <vt:lpstr>What are Smart Contracts?</vt:lpstr>
      <vt:lpstr>What are tokens?</vt:lpstr>
      <vt:lpstr>What is a Fungible Token?</vt:lpstr>
      <vt:lpstr>What is a Non-Fungible Token (NFT)?</vt:lpstr>
      <vt:lpstr>Token Examples</vt:lpstr>
      <vt:lpstr>Smart Contracts + Standards = Token</vt:lpstr>
      <vt:lpstr>Taxonomy of Tokens</vt:lpstr>
      <vt:lpstr>The makings of web3</vt:lpstr>
      <vt:lpstr>Layers below a blockchain</vt:lpstr>
      <vt:lpstr>Comparing Architectures</vt:lpstr>
      <vt:lpstr>What is a dApp?</vt:lpstr>
      <vt:lpstr>Why create a dApp?</vt:lpstr>
      <vt:lpstr>Drawbacks to creating a dApp</vt:lpstr>
      <vt:lpstr>Cryptography is what gives crypto its name</vt:lpstr>
      <vt:lpstr>Blockchain address</vt:lpstr>
      <vt:lpstr>How do you verify address is owned by user?</vt:lpstr>
      <vt:lpstr>Hashing in blockchain structure</vt:lpstr>
      <vt:lpstr>Validation on the blockchain</vt:lpstr>
      <vt:lpstr>Fraud is rampant</vt:lpstr>
      <vt:lpstr>The blockchains you need to know</vt:lpstr>
      <vt:lpstr>The original blockchains</vt:lpstr>
      <vt:lpstr>The relevant blockchains</vt:lpstr>
      <vt:lpstr>The relevant blockchains</vt:lpstr>
      <vt:lpstr>Section Overview </vt:lpstr>
      <vt:lpstr>An example: Polygon / Ethereum Lay of the Land</vt:lpstr>
      <vt:lpstr>Meet your new Web3 identity</vt:lpstr>
      <vt:lpstr>Wallet-related libraries</vt:lpstr>
      <vt:lpstr>How do you verify address is owned by user?</vt:lpstr>
      <vt:lpstr>Web3 SDKs and libraries to interact with blockchains</vt:lpstr>
      <vt:lpstr>Programing with the libraries</vt:lpstr>
      <vt:lpstr>Tech Stacks</vt:lpstr>
      <vt:lpstr>Key skills</vt:lpstr>
      <vt:lpstr>Section Overview </vt:lpstr>
      <vt:lpstr>Permissioned and Permissionless Ledgers</vt:lpstr>
      <vt:lpstr>Permissioned and Permissionless Ledgers</vt:lpstr>
      <vt:lpstr>Enterprise (permissioned) blockchains</vt:lpstr>
      <vt:lpstr>The case for enterprise (permissioned) blockchains</vt:lpstr>
      <vt:lpstr>Secure and trusted ledgers</vt:lpstr>
      <vt:lpstr>Azure Confidential Computing</vt:lpstr>
      <vt:lpstr>TEE – Trusted Execution Environment</vt:lpstr>
      <vt:lpstr>The enclave concept</vt:lpstr>
      <vt:lpstr>Confidential Consortium Framework</vt:lpstr>
      <vt:lpstr>Azure Confidential Ledger</vt:lpstr>
      <vt:lpstr>How does it work?</vt:lpstr>
      <vt:lpstr>When is Azure Confidential Ledger  a good fit?</vt:lpstr>
      <vt:lpstr>Azure SQL Database ledger</vt:lpstr>
      <vt:lpstr>PowerPoint Presentation</vt:lpstr>
      <vt:lpstr>Consensus Mechanisms</vt:lpstr>
      <vt:lpstr>Consensus mechanisms</vt:lpstr>
      <vt:lpstr>Other consensus mechanisms</vt:lpstr>
      <vt:lpstr>Consensus mechanisms by public blockchains</vt:lpstr>
      <vt:lpstr>Labs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Zoiner Tejada</cp:lastModifiedBy>
  <cp:revision>225</cp:revision>
  <dcterms:created xsi:type="dcterms:W3CDTF">2021-04-14T17:02:56Z</dcterms:created>
  <dcterms:modified xsi:type="dcterms:W3CDTF">2022-04-18T13:55:31Z</dcterms:modified>
</cp:coreProperties>
</file>